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4"/>
  </p:notesMasterIdLst>
  <p:sldIdLst>
    <p:sldId id="256" r:id="rId2"/>
    <p:sldId id="262" r:id="rId3"/>
    <p:sldId id="263" r:id="rId4"/>
    <p:sldId id="313" r:id="rId5"/>
    <p:sldId id="314" r:id="rId6"/>
    <p:sldId id="257" r:id="rId7"/>
    <p:sldId id="299" r:id="rId8"/>
    <p:sldId id="258" r:id="rId9"/>
    <p:sldId id="264" r:id="rId10"/>
    <p:sldId id="267" r:id="rId11"/>
    <p:sldId id="318" r:id="rId12"/>
    <p:sldId id="319" r:id="rId13"/>
    <p:sldId id="320" r:id="rId14"/>
    <p:sldId id="312" r:id="rId15"/>
    <p:sldId id="306" r:id="rId16"/>
    <p:sldId id="321" r:id="rId17"/>
    <p:sldId id="266" r:id="rId18"/>
    <p:sldId id="309" r:id="rId19"/>
    <p:sldId id="308" r:id="rId20"/>
    <p:sldId id="311" r:id="rId21"/>
    <p:sldId id="322" r:id="rId22"/>
    <p:sldId id="300" r:id="rId23"/>
    <p:sldId id="269" r:id="rId24"/>
    <p:sldId id="280" r:id="rId25"/>
    <p:sldId id="294" r:id="rId26"/>
    <p:sldId id="296" r:id="rId27"/>
    <p:sldId id="284" r:id="rId28"/>
    <p:sldId id="298" r:id="rId29"/>
    <p:sldId id="286" r:id="rId30"/>
    <p:sldId id="287" r:id="rId31"/>
    <p:sldId id="288" r:id="rId32"/>
    <p:sldId id="290" r:id="rId33"/>
    <p:sldId id="291" r:id="rId34"/>
    <p:sldId id="292" r:id="rId35"/>
    <p:sldId id="293" r:id="rId36"/>
    <p:sldId id="301" r:id="rId37"/>
    <p:sldId id="303" r:id="rId38"/>
    <p:sldId id="259" r:id="rId39"/>
    <p:sldId id="278" r:id="rId40"/>
    <p:sldId id="277" r:id="rId41"/>
    <p:sldId id="282" r:id="rId42"/>
    <p:sldId id="323" r:id="rId43"/>
    <p:sldId id="324" r:id="rId44"/>
    <p:sldId id="325" r:id="rId45"/>
    <p:sldId id="326" r:id="rId46"/>
    <p:sldId id="327" r:id="rId47"/>
    <p:sldId id="279" r:id="rId48"/>
    <p:sldId id="260" r:id="rId49"/>
    <p:sldId id="270" r:id="rId50"/>
    <p:sldId id="261" r:id="rId51"/>
    <p:sldId id="302" r:id="rId52"/>
    <p:sldId id="271" r:id="rId53"/>
    <p:sldId id="272" r:id="rId54"/>
    <p:sldId id="274" r:id="rId55"/>
    <p:sldId id="275" r:id="rId56"/>
    <p:sldId id="276" r:id="rId57"/>
    <p:sldId id="273" r:id="rId58"/>
    <p:sldId id="315" r:id="rId59"/>
    <p:sldId id="316" r:id="rId60"/>
    <p:sldId id="317" r:id="rId61"/>
    <p:sldId id="304" r:id="rId62"/>
    <p:sldId id="305"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2"/>
    <p:restoredTop sz="94725"/>
  </p:normalViewPr>
  <p:slideViewPr>
    <p:cSldViewPr snapToGrid="0" snapToObjects="1">
      <p:cViewPr>
        <p:scale>
          <a:sx n="150" d="100"/>
          <a:sy n="150" d="100"/>
        </p:scale>
        <p:origin x="88" y="2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12652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40339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90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5582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Text Box 1"/>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83971" name="Text Box 2"/>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-there is a curvature for pial surface and curvature for white surface at every vertex</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Curvature = ratio , 1/radius of circle best matches what’s going on at each vertex in all directions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-indicates how curvy at each vertex (not sulcul depth).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How bumpy, nothing to do with sulci/gyri</a:t>
            </a:r>
          </a:p>
        </p:txBody>
      </p:sp>
      <p:sp>
        <p:nvSpPr>
          <p:cNvPr id="83972" name="Text Box 3"/>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D5E974EC-676E-BA4D-B6E2-0A4ECB347045}" type="slidenum">
              <a:rPr lang="en-US" altLang="en-US" sz="1200">
                <a:solidFill>
                  <a:srgbClr val="000000"/>
                </a:solidFill>
              </a:rPr>
              <a:pPr algn="r" eaLnBrk="1" hangingPunct="1">
                <a:buClrTx/>
                <a:buFontTx/>
                <a:buNone/>
              </a:pPr>
              <a:t>16</a:t>
            </a:fld>
            <a:endParaRPr lang="en-US" altLang="en-US" sz="1200">
              <a:solidFill>
                <a:srgbClr val="000000"/>
              </a:solidFill>
            </a:endParaRPr>
          </a:p>
        </p:txBody>
      </p:sp>
    </p:spTree>
    <p:extLst>
      <p:ext uri="{BB962C8B-B14F-4D97-AF65-F5344CB8AC3E}">
        <p14:creationId xmlns:p14="http://schemas.microsoft.com/office/powerpoint/2010/main" val="40063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7"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697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5300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90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8037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90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14045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5"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90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3693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110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541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9019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63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71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7885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473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5172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002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3984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B26F1E3A-5F00-C942-9682-2BB35ED9C2E6}" type="slidenum">
              <a:rPr lang="en-US" altLang="en-US" sz="1200">
                <a:solidFill>
                  <a:srgbClr val="000000"/>
                </a:solidFill>
              </a:rPr>
              <a:pPr algn="r" eaLnBrk="1" hangingPunct="1">
                <a:buClrTx/>
                <a:buFontTx/>
                <a:buNone/>
              </a:pPr>
              <a:t>58</a:t>
            </a:fld>
            <a:endParaRPr lang="en-US" altLang="en-US" sz="1200">
              <a:solidFill>
                <a:srgbClr val="000000"/>
              </a:solidFill>
            </a:endParaRPr>
          </a:p>
        </p:txBody>
      </p:sp>
      <p:sp>
        <p:nvSpPr>
          <p:cNvPr id="43011" name="Text Box 3"/>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43012" name="Text Box 4"/>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-bert is ID, dirs underneath bert created automatically.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-Most important ones: stats, mri, scripts(logs)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-a lot of files stored here are in a format called…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p:txBody>
      </p:sp>
    </p:spTree>
    <p:extLst>
      <p:ext uri="{BB962C8B-B14F-4D97-AF65-F5344CB8AC3E}">
        <p14:creationId xmlns:p14="http://schemas.microsoft.com/office/powerpoint/2010/main" val="1161426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BEA6579B-7AA4-B14A-A726-694C8B0B12D5}" type="slidenum">
              <a:rPr lang="en-US" altLang="en-US" sz="1200">
                <a:solidFill>
                  <a:srgbClr val="000000"/>
                </a:solidFill>
              </a:rPr>
              <a:pPr algn="r" eaLnBrk="1" hangingPunct="1">
                <a:buClrTx/>
                <a:buFontTx/>
                <a:buNone/>
              </a:pPr>
              <a:t>59</a:t>
            </a:fld>
            <a:endParaRPr lang="en-US" altLang="en-US" sz="1200">
              <a:solidFill>
                <a:srgbClr val="000000"/>
              </a:solidFill>
            </a:endParaRPr>
          </a:p>
        </p:txBody>
      </p:sp>
      <p:sp>
        <p:nvSpPr>
          <p:cNvPr id="45059" name="Text Box 3"/>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45060" name="Text Box 4"/>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-bert is ID, dirs underneath bert created automatically.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-Most important ones: stats, mri, scripts(logs)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-a lot of files stored here are in a format called…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p:txBody>
      </p:sp>
    </p:spTree>
    <p:extLst>
      <p:ext uri="{BB962C8B-B14F-4D97-AF65-F5344CB8AC3E}">
        <p14:creationId xmlns:p14="http://schemas.microsoft.com/office/powerpoint/2010/main" val="1019021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396BCA89-1E1E-BF48-9CF8-2F7E4A43E067}" type="slidenum">
              <a:rPr lang="en-US" altLang="en-US" sz="1200">
                <a:solidFill>
                  <a:srgbClr val="000000"/>
                </a:solidFill>
              </a:rPr>
              <a:pPr algn="r" eaLnBrk="1" hangingPunct="1">
                <a:buClrTx/>
                <a:buFontTx/>
                <a:buNone/>
              </a:pPr>
              <a:t>60</a:t>
            </a:fld>
            <a:endParaRPr lang="en-US" altLang="en-US" sz="1200">
              <a:solidFill>
                <a:srgbClr val="000000"/>
              </a:solidFill>
            </a:endParaRPr>
          </a:p>
        </p:txBody>
      </p:sp>
      <p:sp>
        <p:nvSpPr>
          <p:cNvPr id="47107" name="Text Box 3"/>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47108" name="Text Box 4"/>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-bert is ID, dirs underneath bert created automatically.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-Most important ones: stats, mri, scripts(logs)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-a lot of files stored here are in a format called…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p:txBody>
      </p:sp>
    </p:spTree>
    <p:extLst>
      <p:ext uri="{BB962C8B-B14F-4D97-AF65-F5344CB8AC3E}">
        <p14:creationId xmlns:p14="http://schemas.microsoft.com/office/powerpoint/2010/main" val="28975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829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064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1"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800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41275">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1pPr>
            <a:lvl2pPr>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2pPr>
            <a:lvl3pPr>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3pPr>
            <a:lvl4pPr>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4pPr>
            <a:lvl5pPr>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41275" algn="l"/>
                <a:tab pos="498475" algn="l"/>
                <a:tab pos="955675" algn="l"/>
                <a:tab pos="1412875" algn="l"/>
                <a:tab pos="1870075" algn="l"/>
                <a:tab pos="2327275" algn="l"/>
                <a:tab pos="2784475" algn="l"/>
                <a:tab pos="3241675" algn="l"/>
                <a:tab pos="3698875" algn="l"/>
                <a:tab pos="4156075" algn="l"/>
                <a:tab pos="4613275" algn="l"/>
                <a:tab pos="5070475" algn="l"/>
                <a:tab pos="5527675" algn="l"/>
                <a:tab pos="5984875" algn="l"/>
                <a:tab pos="6442075" algn="l"/>
                <a:tab pos="6899275" algn="l"/>
                <a:tab pos="7356475" algn="l"/>
                <a:tab pos="7813675" algn="l"/>
                <a:tab pos="8270875" algn="l"/>
                <a:tab pos="8728075" algn="l"/>
                <a:tab pos="9185275" algn="l"/>
              </a:tabLst>
              <a:defRPr sz="2400">
                <a:solidFill>
                  <a:srgbClr val="000000"/>
                </a:solidFill>
                <a:latin typeface="Times New Roman" charset="0"/>
                <a:ea typeface="ヒラギノ明朝 ProN W3" charset="-128"/>
                <a:cs typeface="ヒラギノ明朝 ProN W3" charset="-128"/>
              </a:defRPr>
            </a:lvl9pPr>
          </a:lstStyle>
          <a:p>
            <a:pPr>
              <a:spcBef>
                <a:spcPts val="438"/>
              </a:spcBef>
              <a:buClrTx/>
              <a:buFontTx/>
              <a:buNone/>
            </a:pPr>
            <a:r>
              <a:rPr lang="en-US" altLang="en-US" sz="1200">
                <a:latin typeface="Arial" charset="0"/>
                <a:ea typeface="Arial" charset="0"/>
                <a:cs typeface="Arial" charset="0"/>
              </a:rPr>
              <a:t>The cortical surface is represented by a finite element model using triangles to cover the cortical surface. The reconstruction is the (mostly automated) process of assigning an xyz to each corner of each triangle. Once the xyz of each corner of each triangle is known, then it is possible to characterize the entire cortical surface in terms of area, distance, curvature, and thickness. </a:t>
            </a:r>
          </a:p>
        </p:txBody>
      </p:sp>
    </p:spTree>
    <p:extLst>
      <p:ext uri="{BB962C8B-B14F-4D97-AF65-F5344CB8AC3E}">
        <p14:creationId xmlns:p14="http://schemas.microsoft.com/office/powerpoint/2010/main" val="145375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8156190C-2C98-BF4D-A806-5DAD33FBBBDF}" type="slidenum">
              <a:rPr lang="en-US" altLang="en-US" sz="1200">
                <a:solidFill>
                  <a:srgbClr val="000000"/>
                </a:solidFill>
              </a:rPr>
              <a:pPr algn="r" eaLnBrk="1" hangingPunct="1">
                <a:buClrTx/>
                <a:buFontTx/>
                <a:buNone/>
              </a:pPr>
              <a:t>11</a:t>
            </a:fld>
            <a:endParaRPr lang="en-US" altLang="en-US" sz="1200">
              <a:solidFill>
                <a:srgbClr val="000000"/>
              </a:solidFill>
            </a:endParaRPr>
          </a:p>
        </p:txBody>
      </p:sp>
      <p:sp>
        <p:nvSpPr>
          <p:cNvPr id="61443" name="Text Box 2"/>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61444" name="Text Box 3"/>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p:txBody>
      </p:sp>
    </p:spTree>
    <p:extLst>
      <p:ext uri="{BB962C8B-B14F-4D97-AF65-F5344CB8AC3E}">
        <p14:creationId xmlns:p14="http://schemas.microsoft.com/office/powerpoint/2010/main" val="38789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4146550" y="9120188"/>
            <a:ext cx="31686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480" tIns="48240" rIns="96480" bIns="4824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1627000E-5C99-474A-BA08-48947D1F2228}" type="slidenum">
              <a:rPr lang="en-US" altLang="en-US" sz="1200">
                <a:solidFill>
                  <a:srgbClr val="000000"/>
                </a:solidFill>
              </a:rPr>
              <a:pPr algn="r" eaLnBrk="1" hangingPunct="1">
                <a:buClrTx/>
                <a:buFontTx/>
                <a:buNone/>
              </a:pPr>
              <a:t>12</a:t>
            </a:fld>
            <a:endParaRPr lang="en-US" altLang="en-US" sz="1200">
              <a:solidFill>
                <a:srgbClr val="000000"/>
              </a:solidFill>
            </a:endParaRPr>
          </a:p>
        </p:txBody>
      </p:sp>
      <p:sp>
        <p:nvSpPr>
          <p:cNvPr id="65539" name="Text Box 3"/>
          <p:cNvSpPr txBox="1">
            <a:spLocks noChangeArrowheads="1"/>
          </p:cNvSpPr>
          <p:nvPr/>
        </p:nvSpPr>
        <p:spPr bwMode="auto">
          <a:xfrm>
            <a:off x="1258888" y="719138"/>
            <a:ext cx="4800600" cy="360045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65540" name="Text Box 4"/>
          <p:cNvSpPr>
            <a:spLocks noGrp="1" noChangeArrowheads="1"/>
          </p:cNvSpPr>
          <p:nvPr>
            <p:ph type="body"/>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-label all wm, fills in ventricles and other structures based on aseg.  Mask to extract wm.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Ventricles are filled in (as are the other subcortical structures).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Arial" charset="0"/>
                <a:ea typeface="MS PGothic" charset="-128"/>
              </a:rPr>
              <a:t>Set of histograms in axial/horizontal plane, highest peak in each histo near center of image classified as wm (most voxels), checks across slices to make sure classification consistent, centers wm intensities on 110.</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Arial" charset="0"/>
              <a:ea typeface="MS PGothic" charset="-128"/>
            </a:endParaRPr>
          </a:p>
        </p:txBody>
      </p:sp>
    </p:spTree>
    <p:extLst>
      <p:ext uri="{BB962C8B-B14F-4D97-AF65-F5344CB8AC3E}">
        <p14:creationId xmlns:p14="http://schemas.microsoft.com/office/powerpoint/2010/main" val="56327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xfrm>
            <a:off x="461963" y="719138"/>
            <a:ext cx="6388100" cy="3594100"/>
          </a:xfrm>
          <a:ln/>
        </p:spPr>
      </p:sp>
      <p:sp>
        <p:nvSpPr>
          <p:cNvPr id="757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MS PGothic" charset="-128"/>
            </a:endParaRPr>
          </a:p>
        </p:txBody>
      </p:sp>
    </p:spTree>
    <p:extLst>
      <p:ext uri="{BB962C8B-B14F-4D97-AF65-F5344CB8AC3E}">
        <p14:creationId xmlns:p14="http://schemas.microsoft.com/office/powerpoint/2010/main" val="123460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3"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227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7501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fld id="{B54E3503-417B-B345-A51C-CA603CE89093}" type="slidenum">
              <a:rPr lang="en-US" altLang="en-US"/>
              <a:pPr/>
              <a:t>‹#›</a:t>
            </a:fld>
            <a:endParaRPr lang="en-US" altLang="en-US"/>
          </a:p>
        </p:txBody>
      </p:sp>
    </p:spTree>
    <p:extLst>
      <p:ext uri="{BB962C8B-B14F-4D97-AF65-F5344CB8AC3E}">
        <p14:creationId xmlns:p14="http://schemas.microsoft.com/office/powerpoint/2010/main" val="202651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microsoft.com/office/2007/relationships/hdphoto" Target="../media/hdphoto2.wdp"/><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png"/><Relationship Id="rId6" Type="http://schemas.microsoft.com/office/2007/relationships/hdphoto" Target="../media/hdphoto3.wdp"/><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microsoft.com/office/2007/relationships/hdphoto" Target="../media/hdphoto4.wdp"/><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9.png"/><Relationship Id="rId5" Type="http://schemas.microsoft.com/office/2007/relationships/hdphoto" Target="../media/hdphoto5.wdp"/><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10.png"/><Relationship Id="rId6" Type="http://schemas.openxmlformats.org/officeDocument/2006/relationships/image" Target="../media/image32.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6.wdp"/><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microsoft.com/office/2007/relationships/hdphoto" Target="../media/hdphoto7.wdp"/><Relationship Id="rId6"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0B3BO1Fk34wFhSndwUERUY2pzVHc/view?usp=sharing" TargetMode="External"/><Relationship Id="rId4" Type="http://schemas.openxmlformats.org/officeDocument/2006/relationships/hyperlink" Target="https://github.com/seldamat/Surfer-gems" TargetMode="External"/><Relationship Id="rId5" Type="http://schemas.openxmlformats.org/officeDocument/2006/relationships/hyperlink" Target="http://freesurfer.net/" TargetMode="External"/><Relationship Id="rId6"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hyperlink" Target="https://drive.google.com/folderview?id=0B3BO1Fk34wFhbnBCQkJlYkhfemc&amp;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file/d/0B3BO1Fk34wFhSndwUERUY2pzVHc/view?usp=sharing" TargetMode="External"/><Relationship Id="rId4" Type="http://schemas.openxmlformats.org/officeDocument/2006/relationships/hyperlink" Target="https://github.com/seldamat/Surfer-gems" TargetMode="External"/><Relationship Id="rId5" Type="http://schemas.openxmlformats.org/officeDocument/2006/relationships/hyperlink" Target="http://freesurfer.net/" TargetMode="External"/><Relationship Id="rId6"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hyperlink" Target="https://drive.google.com/folderview?id=0B3BO1Fk34wFhbnBCQkJlYkhfemc&amp;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urfer.nmr.mgh.harvard.edu/fswiki/Licens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rive.google.com/drive/u/1/folders/0B3BO1Fk34wFhbnBCQkJlYkhfemc"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rogerdudler.github.io/git-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rive.google.com/open?id=0B3BO1Fk34wFhbnBCQkJlYkhfemc"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9" Type="http://schemas.openxmlformats.org/officeDocument/2006/relationships/image" Target="../media/image29.png"/><Relationship Id="rId20" Type="http://schemas.microsoft.com/office/2007/relationships/hdphoto" Target="../media/hdphoto16.wdp"/><Relationship Id="rId21" Type="http://schemas.openxmlformats.org/officeDocument/2006/relationships/image" Target="../media/image58.png"/><Relationship Id="rId22" Type="http://schemas.microsoft.com/office/2007/relationships/hdphoto" Target="../media/hdphoto17.wdp"/><Relationship Id="rId10" Type="http://schemas.microsoft.com/office/2007/relationships/hdphoto" Target="../media/hdphoto11.wdp"/><Relationship Id="rId11" Type="http://schemas.openxmlformats.org/officeDocument/2006/relationships/image" Target="../media/image53.png"/><Relationship Id="rId12" Type="http://schemas.microsoft.com/office/2007/relationships/hdphoto" Target="../media/hdphoto12.wdp"/><Relationship Id="rId13" Type="http://schemas.openxmlformats.org/officeDocument/2006/relationships/image" Target="../media/image54.png"/><Relationship Id="rId14" Type="http://schemas.microsoft.com/office/2007/relationships/hdphoto" Target="../media/hdphoto13.wdp"/><Relationship Id="rId15" Type="http://schemas.openxmlformats.org/officeDocument/2006/relationships/image" Target="../media/image55.png"/><Relationship Id="rId16" Type="http://schemas.microsoft.com/office/2007/relationships/hdphoto" Target="../media/hdphoto14.wdp"/><Relationship Id="rId17" Type="http://schemas.openxmlformats.org/officeDocument/2006/relationships/image" Target="../media/image56.png"/><Relationship Id="rId18" Type="http://schemas.microsoft.com/office/2007/relationships/hdphoto" Target="../media/hdphoto15.wdp"/><Relationship Id="rId19" Type="http://schemas.openxmlformats.org/officeDocument/2006/relationships/image" Target="../media/image57.png"/><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0.png"/><Relationship Id="rId4" Type="http://schemas.microsoft.com/office/2007/relationships/hdphoto" Target="../media/hdphoto8.wdp"/><Relationship Id="rId5" Type="http://schemas.openxmlformats.org/officeDocument/2006/relationships/image" Target="../media/image51.png"/><Relationship Id="rId6" Type="http://schemas.microsoft.com/office/2007/relationships/hdphoto" Target="../media/hdphoto9.wdp"/><Relationship Id="rId7" Type="http://schemas.openxmlformats.org/officeDocument/2006/relationships/image" Target="../media/image52.png"/><Relationship Id="rId8" Type="http://schemas.microsoft.com/office/2007/relationships/hdphoto" Target="../media/hdphoto10.wdp"/></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18.wdp"/><Relationship Id="rId5" Type="http://schemas.openxmlformats.org/officeDocument/2006/relationships/image" Target="../media/image60.png"/><Relationship Id="rId6" Type="http://schemas.microsoft.com/office/2007/relationships/hdphoto" Target="../media/hdphoto19.wdp"/><Relationship Id="rId7" Type="http://schemas.openxmlformats.org/officeDocument/2006/relationships/image" Target="../media/image61.png"/><Relationship Id="rId8" Type="http://schemas.microsoft.com/office/2007/relationships/hdphoto" Target="../media/hdphoto20.wdp"/><Relationship Id="rId9" Type="http://schemas.openxmlformats.org/officeDocument/2006/relationships/image" Target="../media/image62.png"/><Relationship Id="rId10" Type="http://schemas.microsoft.com/office/2007/relationships/hdphoto" Target="../media/hdphoto21.wdp"/><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jpe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dirty="0" err="1" smtClean="0"/>
              <a:t>FreeSurfer</a:t>
            </a:r>
            <a:r>
              <a:rPr lang="en" dirty="0" smtClean="0"/>
              <a:t> Tutorial</a:t>
            </a:r>
            <a:endParaRPr lang="en"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
              <a:t>27 June 2016</a:t>
            </a:r>
          </a:p>
          <a:p>
            <a:pPr lvl="0">
              <a:spcBef>
                <a:spcPts val="0"/>
              </a:spcBef>
              <a:buNone/>
            </a:pPr>
            <a:endParaRPr/>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6572250" y="4906566"/>
            <a:ext cx="1438275"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29430" bIns="0"/>
          <a:lstStyle>
            <a:lvl1pPr marL="381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1pPr>
            <a:lvl2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2pPr>
            <a:lvl3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3pPr>
            <a:lvl4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4pPr>
            <a:lvl5pPr>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Lst>
              <a:defRPr sz="2400">
                <a:solidFill>
                  <a:srgbClr val="000000"/>
                </a:solidFill>
                <a:latin typeface="Times New Roman" charset="0"/>
                <a:ea typeface="ヒラギノ明朝 ProN W3" charset="-128"/>
                <a:cs typeface="ヒラギノ明朝 ProN W3" charset="-128"/>
              </a:defRPr>
            </a:lvl9pPr>
          </a:lstStyle>
          <a:p>
            <a:pPr algn="r">
              <a:buClrTx/>
              <a:buFontTx/>
              <a:buNone/>
            </a:pPr>
            <a:r>
              <a:rPr lang="en-US" altLang="en-US" sz="1050">
                <a:solidFill>
                  <a:srgbClr val="FFFF66"/>
                </a:solidFill>
                <a:ea typeface="MS PGothic" charset="-128"/>
              </a:rPr>
              <a:t>14</a:t>
            </a:r>
          </a:p>
        </p:txBody>
      </p:sp>
      <p:sp>
        <p:nvSpPr>
          <p:cNvPr id="32770" name="Rectangle 2"/>
          <p:cNvSpPr>
            <a:spLocks noChangeArrowheads="1"/>
          </p:cNvSpPr>
          <p:nvPr/>
        </p:nvSpPr>
        <p:spPr bwMode="auto">
          <a:xfrm>
            <a:off x="155850" y="457539"/>
            <a:ext cx="58388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30510" bIns="0" anchor="ct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sz="3000" b="1" dirty="0" smtClean="0">
                <a:solidFill>
                  <a:schemeClr val="tx1"/>
                </a:solidFill>
                <a:latin typeface="+mj-lt"/>
                <a:ea typeface="MS PGothic" charset="-128"/>
              </a:rPr>
              <a:t>Final Product: Surface </a:t>
            </a:r>
            <a:r>
              <a:rPr lang="en-US" altLang="en-US" sz="3000" b="1" dirty="0">
                <a:solidFill>
                  <a:schemeClr val="tx1"/>
                </a:solidFill>
                <a:latin typeface="+mj-lt"/>
                <a:ea typeface="MS PGothic" charset="-128"/>
              </a:rPr>
              <a:t>Model</a:t>
            </a: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325291"/>
            <a:ext cx="2790825" cy="2800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2772" name="Group 4"/>
          <p:cNvGrpSpPr>
            <a:grpSpLocks/>
          </p:cNvGrpSpPr>
          <p:nvPr/>
        </p:nvGrpSpPr>
        <p:grpSpPr bwMode="auto">
          <a:xfrm>
            <a:off x="3276661" y="1176544"/>
            <a:ext cx="2796779" cy="1939529"/>
            <a:chOff x="720" y="576"/>
            <a:chExt cx="2349" cy="1629"/>
          </a:xfrm>
        </p:grpSpPr>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576"/>
              <a:ext cx="2349" cy="16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4" name="Rectangle 6"/>
            <p:cNvSpPr>
              <a:spLocks noChangeArrowheads="1"/>
            </p:cNvSpPr>
            <p:nvPr/>
          </p:nvSpPr>
          <p:spPr bwMode="auto">
            <a:xfrm>
              <a:off x="2680" y="1644"/>
              <a:ext cx="333" cy="374"/>
            </a:xfrm>
            <a:prstGeom prst="rect">
              <a:avLst/>
            </a:prstGeom>
            <a:noFill/>
            <a:ln w="38160" cap="sq">
              <a:solidFill>
                <a:srgbClr val="FFCC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sp>
        <p:nvSpPr>
          <p:cNvPr id="32775" name="Rectangle 7"/>
          <p:cNvSpPr>
            <a:spLocks noChangeArrowheads="1"/>
          </p:cNvSpPr>
          <p:nvPr/>
        </p:nvSpPr>
        <p:spPr bwMode="auto">
          <a:xfrm>
            <a:off x="329537" y="1306116"/>
            <a:ext cx="3196829" cy="241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29430" bIns="0"/>
          <a:lstStyle>
            <a:lvl1pPr marL="373063" indent="-336550">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1pPr>
            <a:lvl2pPr>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2pPr>
            <a:lvl3pPr>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3pPr>
            <a:lvl4pPr>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4pPr>
            <a:lvl5pPr>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73063" algn="l"/>
                <a:tab pos="830263" algn="l"/>
                <a:tab pos="1287463" algn="l"/>
                <a:tab pos="1744663" algn="l"/>
                <a:tab pos="2201863" algn="l"/>
                <a:tab pos="2659063" algn="l"/>
                <a:tab pos="3116263" algn="l"/>
                <a:tab pos="3573463" algn="l"/>
                <a:tab pos="4030663" algn="l"/>
                <a:tab pos="4487863" algn="l"/>
                <a:tab pos="4945063" algn="l"/>
                <a:tab pos="5402263" algn="l"/>
                <a:tab pos="5859463" algn="l"/>
                <a:tab pos="6316663" algn="l"/>
                <a:tab pos="6773863" algn="l"/>
                <a:tab pos="7231063" algn="l"/>
                <a:tab pos="7688263" algn="l"/>
                <a:tab pos="8145463" algn="l"/>
                <a:tab pos="8602663" algn="l"/>
                <a:tab pos="9059863" algn="l"/>
                <a:tab pos="9517063" algn="l"/>
              </a:tabLst>
              <a:defRPr sz="2400">
                <a:solidFill>
                  <a:srgbClr val="000000"/>
                </a:solidFill>
                <a:latin typeface="Times New Roman" charset="0"/>
                <a:ea typeface="ヒラギノ明朝 ProN W3" charset="-128"/>
                <a:cs typeface="ヒラギノ明朝 ProN W3" charset="-128"/>
              </a:defRPr>
            </a:lvl9pPr>
          </a:lstStyle>
          <a:p>
            <a:pPr marL="36513" indent="0">
              <a:spcBef>
                <a:spcPts val="413"/>
              </a:spcBef>
              <a:buClr>
                <a:srgbClr val="FFFF66"/>
              </a:buClr>
            </a:pPr>
            <a:r>
              <a:rPr lang="en-US" altLang="en-US" sz="1800" dirty="0">
                <a:solidFill>
                  <a:schemeClr val="bg2"/>
                </a:solidFill>
                <a:latin typeface="+mn-lt"/>
                <a:ea typeface="MS PGothic" charset="-128"/>
              </a:rPr>
              <a:t>Mesh (“</a:t>
            </a:r>
            <a:r>
              <a:rPr lang="en-US" altLang="en-US" sz="1800" dirty="0">
                <a:solidFill>
                  <a:schemeClr val="bg2"/>
                </a:solidFill>
                <a:latin typeface="+mn-lt"/>
                <a:ea typeface="Times New Roman" charset="0"/>
                <a:cs typeface="Times New Roman" charset="0"/>
              </a:rPr>
              <a:t>Finite Element</a:t>
            </a:r>
            <a:r>
              <a:rPr lang="en-US" altLang="en-US" sz="1800" dirty="0">
                <a:solidFill>
                  <a:schemeClr val="bg2"/>
                </a:solidFill>
                <a:latin typeface="+mn-lt"/>
                <a:ea typeface="MS PGothic" charset="-128"/>
              </a:rPr>
              <a:t>”</a:t>
            </a:r>
            <a:r>
              <a:rPr lang="en-US" altLang="en-US" sz="1800" dirty="0">
                <a:solidFill>
                  <a:schemeClr val="bg2"/>
                </a:solidFill>
                <a:latin typeface="+mn-lt"/>
                <a:ea typeface="Times New Roman" charset="0"/>
                <a:cs typeface="Times New Roman" charset="0"/>
              </a:rPr>
              <a:t>)</a:t>
            </a:r>
          </a:p>
          <a:p>
            <a:pPr marL="36513" indent="0">
              <a:spcBef>
                <a:spcPts val="413"/>
              </a:spcBef>
              <a:buClr>
                <a:srgbClr val="FFFF66"/>
              </a:buClr>
            </a:pPr>
            <a:r>
              <a:rPr lang="en-US" altLang="en-US" sz="1800" dirty="0">
                <a:solidFill>
                  <a:schemeClr val="bg2"/>
                </a:solidFill>
                <a:latin typeface="+mn-lt"/>
                <a:ea typeface="Times New Roman" charset="0"/>
                <a:cs typeface="Times New Roman" charset="0"/>
              </a:rPr>
              <a:t>Vertex = point of triangles</a:t>
            </a:r>
          </a:p>
          <a:p>
            <a:pPr marL="36513" indent="0">
              <a:spcBef>
                <a:spcPts val="413"/>
              </a:spcBef>
              <a:buClr>
                <a:srgbClr val="FFFF66"/>
              </a:buClr>
            </a:pPr>
            <a:r>
              <a:rPr lang="en-US" altLang="en-US" sz="1800" dirty="0" smtClean="0">
                <a:solidFill>
                  <a:schemeClr val="bg2"/>
                </a:solidFill>
                <a:latin typeface="+mn-lt"/>
                <a:ea typeface="Times New Roman" charset="0"/>
                <a:cs typeface="Times New Roman" charset="0"/>
              </a:rPr>
              <a:t>XYZ </a:t>
            </a:r>
            <a:r>
              <a:rPr lang="en-US" altLang="en-US" sz="1800" dirty="0">
                <a:solidFill>
                  <a:schemeClr val="bg2"/>
                </a:solidFill>
                <a:latin typeface="+mn-lt"/>
                <a:ea typeface="Times New Roman" charset="0"/>
                <a:cs typeface="Times New Roman" charset="0"/>
              </a:rPr>
              <a:t>at each vertex</a:t>
            </a:r>
          </a:p>
          <a:p>
            <a:pPr marL="36513" indent="0">
              <a:spcBef>
                <a:spcPts val="413"/>
              </a:spcBef>
              <a:buClr>
                <a:srgbClr val="FFFF66"/>
              </a:buClr>
            </a:pPr>
            <a:r>
              <a:rPr lang="en-US" altLang="en-US" sz="1800" dirty="0">
                <a:solidFill>
                  <a:schemeClr val="bg2"/>
                </a:solidFill>
                <a:latin typeface="+mn-lt"/>
                <a:ea typeface="Times New Roman" charset="0"/>
                <a:cs typeface="Times New Roman" charset="0"/>
              </a:rPr>
              <a:t>Triangles/Faces ~ 300,000</a:t>
            </a:r>
          </a:p>
          <a:p>
            <a:pPr marL="36513" indent="0">
              <a:spcBef>
                <a:spcPts val="413"/>
              </a:spcBef>
              <a:buClr>
                <a:srgbClr val="FFFF66"/>
              </a:buClr>
            </a:pPr>
            <a:r>
              <a:rPr lang="en-US" altLang="en-US" sz="1800" dirty="0">
                <a:solidFill>
                  <a:schemeClr val="bg2"/>
                </a:solidFill>
                <a:latin typeface="+mn-lt"/>
                <a:ea typeface="Times New Roman" charset="0"/>
                <a:cs typeface="Times New Roman" charset="0"/>
              </a:rPr>
              <a:t>Area, Distance</a:t>
            </a:r>
          </a:p>
          <a:p>
            <a:pPr marL="36513" indent="0">
              <a:spcBef>
                <a:spcPts val="413"/>
              </a:spcBef>
              <a:buClr>
                <a:srgbClr val="FFFF66"/>
              </a:buClr>
            </a:pPr>
            <a:r>
              <a:rPr lang="en-US" altLang="en-US" sz="1800" dirty="0">
                <a:solidFill>
                  <a:schemeClr val="bg2"/>
                </a:solidFill>
                <a:latin typeface="+mn-lt"/>
                <a:ea typeface="Times New Roman" charset="0"/>
                <a:cs typeface="Times New Roman" charset="0"/>
              </a:rPr>
              <a:t>Curvature, Thickness</a:t>
            </a:r>
          </a:p>
          <a:p>
            <a:pPr marL="36513" indent="0">
              <a:spcBef>
                <a:spcPts val="413"/>
              </a:spcBef>
              <a:buClr>
                <a:srgbClr val="FFFF66"/>
              </a:buClr>
            </a:pPr>
            <a:r>
              <a:rPr lang="en-US" altLang="en-US" sz="1800" dirty="0">
                <a:solidFill>
                  <a:schemeClr val="bg2"/>
                </a:solidFill>
                <a:latin typeface="+mn-lt"/>
                <a:ea typeface="Times New Roman" charset="0"/>
                <a:cs typeface="Times New Roman" charset="0"/>
              </a:rPr>
              <a:t>Movable</a:t>
            </a:r>
          </a:p>
        </p:txBody>
      </p:sp>
      <p:cxnSp>
        <p:nvCxnSpPr>
          <p:cNvPr id="9" name="Straight Connector 8"/>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3122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1"/>
          <p:cNvSpPr txBox="1">
            <a:spLocks noChangeArrowheads="1"/>
          </p:cNvSpPr>
          <p:nvPr/>
        </p:nvSpPr>
        <p:spPr bwMode="auto">
          <a:xfrm>
            <a:off x="6572250" y="4906566"/>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FB0DFD34-5E7D-B347-905B-173C06A8E417}" type="slidenum">
              <a:rPr lang="en-US" altLang="en-US" sz="1050">
                <a:solidFill>
                  <a:srgbClr val="FFFF66"/>
                </a:solidFill>
              </a:rPr>
              <a:pPr algn="r" eaLnBrk="1" hangingPunct="1">
                <a:buClrTx/>
                <a:buFontTx/>
                <a:buNone/>
              </a:pPr>
              <a:t>11</a:t>
            </a:fld>
            <a:endParaRPr lang="en-US" altLang="en-US" sz="1050">
              <a:solidFill>
                <a:srgbClr val="FFFF66"/>
              </a:solidFill>
            </a:endParaRPr>
          </a:p>
        </p:txBody>
      </p:sp>
      <p:sp>
        <p:nvSpPr>
          <p:cNvPr id="60418" name="Text Box 2"/>
          <p:cNvSpPr txBox="1">
            <a:spLocks noChangeArrowheads="1"/>
          </p:cNvSpPr>
          <p:nvPr/>
        </p:nvSpPr>
        <p:spPr bwMode="auto">
          <a:xfrm>
            <a:off x="155850" y="263784"/>
            <a:ext cx="749723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3000" b="1" smtClean="0">
                <a:solidFill>
                  <a:schemeClr val="tx1"/>
                </a:solidFill>
                <a:latin typeface="+mn-lt"/>
              </a:rPr>
              <a:t>White Matter </a:t>
            </a:r>
            <a:r>
              <a:rPr lang="en-US" altLang="en-US" sz="3000" b="1" dirty="0">
                <a:solidFill>
                  <a:schemeClr val="tx1"/>
                </a:solidFill>
                <a:latin typeface="+mn-lt"/>
              </a:rPr>
              <a:t>Segmentation</a:t>
            </a:r>
          </a:p>
        </p:txBody>
      </p:sp>
      <p:sp>
        <p:nvSpPr>
          <p:cNvPr id="60419" name="Text Box 3"/>
          <p:cNvSpPr txBox="1">
            <a:spLocks noChangeArrowheads="1"/>
          </p:cNvSpPr>
          <p:nvPr/>
        </p:nvSpPr>
        <p:spPr bwMode="auto">
          <a:xfrm>
            <a:off x="1433378" y="1121034"/>
            <a:ext cx="6795557" cy="135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19075" indent="-219075"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1pPr>
            <a:lvl2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2pPr>
            <a:lvl3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3pPr>
            <a:lvl4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4pPr>
            <a:lvl5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9pPr>
          </a:lstStyle>
          <a:p>
            <a:pPr marL="0" indent="0" eaLnBrk="1" hangingPunct="1">
              <a:spcBef>
                <a:spcPts val="75"/>
              </a:spcBef>
              <a:buClr>
                <a:srgbClr val="FFFF66"/>
              </a:buClr>
            </a:pPr>
            <a:r>
              <a:rPr lang="en-US" altLang="en-US" dirty="0" smtClean="0">
                <a:solidFill>
                  <a:schemeClr val="bg2"/>
                </a:solidFill>
                <a:latin typeface="+mn-lt"/>
              </a:rPr>
              <a:t>- Separates </a:t>
            </a:r>
            <a:r>
              <a:rPr lang="en-US" altLang="en-US" dirty="0">
                <a:solidFill>
                  <a:schemeClr val="bg2"/>
                </a:solidFill>
                <a:latin typeface="+mn-lt"/>
              </a:rPr>
              <a:t>white matter from everything else</a:t>
            </a:r>
          </a:p>
          <a:p>
            <a:pPr marL="0" indent="0" eaLnBrk="1" hangingPunct="1">
              <a:spcBef>
                <a:spcPts val="75"/>
              </a:spcBef>
              <a:buClr>
                <a:srgbClr val="FFFF66"/>
              </a:buClr>
            </a:pPr>
            <a:r>
              <a:rPr lang="en-US" altLang="en-US" dirty="0" smtClean="0">
                <a:solidFill>
                  <a:schemeClr val="bg2"/>
                </a:solidFill>
                <a:latin typeface="+mn-lt"/>
              </a:rPr>
              <a:t>- Cerebellum </a:t>
            </a:r>
            <a:r>
              <a:rPr lang="en-US" altLang="en-US" dirty="0">
                <a:solidFill>
                  <a:schemeClr val="bg2"/>
                </a:solidFill>
                <a:latin typeface="+mn-lt"/>
              </a:rPr>
              <a:t>removed, brain stem </a:t>
            </a:r>
            <a:r>
              <a:rPr lang="en-US" altLang="en-US" dirty="0" smtClean="0">
                <a:solidFill>
                  <a:schemeClr val="bg2"/>
                </a:solidFill>
                <a:latin typeface="+mn-lt"/>
              </a:rPr>
              <a:t>retained</a:t>
            </a:r>
            <a:endParaRPr lang="en-US" altLang="en-US" dirty="0">
              <a:solidFill>
                <a:schemeClr val="bg2"/>
              </a:solidFill>
              <a:latin typeface="+mn-lt"/>
            </a:endParaRPr>
          </a:p>
        </p:txBody>
      </p:sp>
      <p:pic>
        <p:nvPicPr>
          <p:cNvPr id="60425" name="Picture 13" descr="wm+nosurf-cor128"/>
          <p:cNvPicPr>
            <a:picLocks noChangeAspect="1" noChangeArrowheads="1"/>
          </p:cNvPicPr>
          <p:nvPr/>
        </p:nvPicPr>
        <p:blipFill>
          <a:blip r:embed="rId3">
            <a:extLst>
              <a:ext uri="{28A0092B-C50C-407E-A947-70E740481C1C}">
                <a14:useLocalDpi xmlns:a14="http://schemas.microsoft.com/office/drawing/2010/main" val="0"/>
              </a:ext>
            </a:extLst>
          </a:blip>
          <a:srcRect l="28125" t="23438" r="26563" b="34375"/>
          <a:stretch>
            <a:fillRect/>
          </a:stretch>
        </p:blipFill>
        <p:spPr bwMode="auto">
          <a:xfrm>
            <a:off x="6228255" y="2111089"/>
            <a:ext cx="2454955" cy="228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4" descr="wm+nosurf-sag140"/>
          <p:cNvPicPr>
            <a:picLocks noChangeAspect="1" noChangeArrowheads="1"/>
          </p:cNvPicPr>
          <p:nvPr/>
        </p:nvPicPr>
        <p:blipFill>
          <a:blip r:embed="rId4">
            <a:extLst>
              <a:ext uri="{28A0092B-C50C-407E-A947-70E740481C1C}">
                <a14:useLocalDpi xmlns:a14="http://schemas.microsoft.com/office/drawing/2010/main" val="0"/>
              </a:ext>
            </a:extLst>
          </a:blip>
          <a:srcRect l="7813" t="25000" r="18750" b="29688"/>
          <a:stretch>
            <a:fillRect/>
          </a:stretch>
        </p:blipFill>
        <p:spPr bwMode="auto">
          <a:xfrm>
            <a:off x="2914650" y="2111089"/>
            <a:ext cx="3068866" cy="189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5" descr="wm+nosurf-ax120"/>
          <p:cNvPicPr>
            <a:picLocks noChangeAspect="1" noChangeArrowheads="1"/>
          </p:cNvPicPr>
          <p:nvPr/>
        </p:nvPicPr>
        <p:blipFill>
          <a:blip r:embed="rId5">
            <a:extLst>
              <a:ext uri="{28A0092B-C50C-407E-A947-70E740481C1C}">
                <a14:useLocalDpi xmlns:a14="http://schemas.microsoft.com/office/drawing/2010/main" val="0"/>
              </a:ext>
            </a:extLst>
          </a:blip>
          <a:srcRect l="25000" t="14063" r="23438" b="12500"/>
          <a:stretch>
            <a:fillRect/>
          </a:stretch>
        </p:blipFill>
        <p:spPr bwMode="auto">
          <a:xfrm>
            <a:off x="1011767" y="2111089"/>
            <a:ext cx="1658144" cy="236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5264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155850" y="279400"/>
            <a:ext cx="49149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3000" b="1" dirty="0">
                <a:solidFill>
                  <a:schemeClr val="tx1"/>
                </a:solidFill>
                <a:latin typeface="+mj-lt"/>
              </a:rPr>
              <a:t>Surface Extraction</a:t>
            </a:r>
          </a:p>
        </p:txBody>
      </p:sp>
      <p:sp>
        <p:nvSpPr>
          <p:cNvPr id="64515" name="Text Box 4"/>
          <p:cNvSpPr txBox="1">
            <a:spLocks noChangeArrowheads="1"/>
          </p:cNvSpPr>
          <p:nvPr/>
        </p:nvSpPr>
        <p:spPr bwMode="auto">
          <a:xfrm>
            <a:off x="274108" y="1136650"/>
            <a:ext cx="5886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19075" indent="-219075"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1pPr>
            <a:lvl2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2pPr>
            <a:lvl3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3pPr>
            <a:lvl4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4pPr>
            <a:lvl5pPr eaLnBrk="0" hangingPunc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219075"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sz="2400">
                <a:solidFill>
                  <a:schemeClr val="bg1"/>
                </a:solidFill>
                <a:latin typeface="Times New Roman" charset="0"/>
                <a:ea typeface="MS PGothic" charset="-128"/>
              </a:defRPr>
            </a:lvl9pPr>
          </a:lstStyle>
          <a:p>
            <a:pPr marL="0" indent="0" eaLnBrk="1" hangingPunct="1">
              <a:spcBef>
                <a:spcPts val="75"/>
              </a:spcBef>
              <a:buClr>
                <a:srgbClr val="FFFF66"/>
              </a:buClr>
            </a:pPr>
            <a:r>
              <a:rPr lang="en-US" altLang="en-US" sz="2100" dirty="0" smtClean="0">
                <a:solidFill>
                  <a:schemeClr val="bg2"/>
                </a:solidFill>
                <a:latin typeface="+mn-lt"/>
              </a:rPr>
              <a:t>- Hemispheres </a:t>
            </a:r>
            <a:r>
              <a:rPr lang="en-US" altLang="en-US" sz="2100" dirty="0">
                <a:solidFill>
                  <a:schemeClr val="bg2"/>
                </a:solidFill>
                <a:latin typeface="+mn-lt"/>
              </a:rPr>
              <a:t>separated</a:t>
            </a:r>
          </a:p>
          <a:p>
            <a:pPr marL="0" indent="0" eaLnBrk="1" hangingPunct="1">
              <a:spcBef>
                <a:spcPts val="75"/>
              </a:spcBef>
              <a:buClr>
                <a:srgbClr val="FFFF66"/>
              </a:buClr>
            </a:pPr>
            <a:r>
              <a:rPr lang="en-US" altLang="en-US" sz="2100" dirty="0" smtClean="0">
                <a:solidFill>
                  <a:schemeClr val="bg2"/>
                </a:solidFill>
                <a:latin typeface="+mn-lt"/>
              </a:rPr>
              <a:t>- Fit </a:t>
            </a:r>
            <a:r>
              <a:rPr lang="en-US" altLang="en-US" sz="2100" dirty="0">
                <a:solidFill>
                  <a:schemeClr val="bg2"/>
                </a:solidFill>
                <a:latin typeface="+mn-lt"/>
              </a:rPr>
              <a:t>to </a:t>
            </a:r>
            <a:r>
              <a:rPr lang="en-US" altLang="en-US" sz="2100" dirty="0" err="1">
                <a:solidFill>
                  <a:schemeClr val="bg2"/>
                </a:solidFill>
                <a:latin typeface="+mn-lt"/>
              </a:rPr>
              <a:t>wm.mgz</a:t>
            </a:r>
            <a:endParaRPr lang="en-US" altLang="en-US" sz="2100" dirty="0">
              <a:solidFill>
                <a:schemeClr val="bg2"/>
              </a:solidFill>
              <a:latin typeface="+mn-lt"/>
            </a:endParaRPr>
          </a:p>
          <a:p>
            <a:pPr marL="0" indent="0" eaLnBrk="1" hangingPunct="1">
              <a:spcBef>
                <a:spcPts val="75"/>
              </a:spcBef>
              <a:buClr>
                <a:srgbClr val="FFFF66"/>
              </a:buClr>
            </a:pPr>
            <a:r>
              <a:rPr lang="en-US" altLang="en-US" sz="2100" dirty="0" smtClean="0">
                <a:solidFill>
                  <a:schemeClr val="bg2"/>
                </a:solidFill>
                <a:latin typeface="+mn-lt"/>
              </a:rPr>
              <a:t>- 1mm </a:t>
            </a:r>
            <a:r>
              <a:rPr lang="en-US" altLang="en-US" sz="2100" dirty="0">
                <a:solidFill>
                  <a:schemeClr val="bg2"/>
                </a:solidFill>
                <a:latin typeface="+mn-lt"/>
              </a:rPr>
              <a:t>resolution</a:t>
            </a:r>
          </a:p>
          <a:p>
            <a:pPr marL="0" indent="0" eaLnBrk="1" hangingPunct="1">
              <a:spcBef>
                <a:spcPts val="75"/>
              </a:spcBef>
              <a:buClr>
                <a:srgbClr val="FFFF66"/>
              </a:buClr>
            </a:pPr>
            <a:r>
              <a:rPr lang="en-US" altLang="en-US" sz="2100" dirty="0" smtClean="0">
                <a:solidFill>
                  <a:schemeClr val="bg2"/>
                </a:solidFill>
                <a:latin typeface="+mn-lt"/>
              </a:rPr>
              <a:t>- Rough</a:t>
            </a:r>
            <a:r>
              <a:rPr lang="en-US" altLang="en-US" sz="2100" dirty="0">
                <a:solidFill>
                  <a:schemeClr val="bg2"/>
                </a:solidFill>
                <a:latin typeface="+mn-lt"/>
              </a:rPr>
              <a:t>, jagged</a:t>
            </a:r>
          </a:p>
        </p:txBody>
      </p:sp>
      <p:sp>
        <p:nvSpPr>
          <p:cNvPr id="64516" name="Text Box 7"/>
          <p:cNvSpPr txBox="1">
            <a:spLocks noChangeArrowheads="1"/>
          </p:cNvSpPr>
          <p:nvPr/>
        </p:nvSpPr>
        <p:spPr bwMode="auto">
          <a:xfrm>
            <a:off x="5610421" y="2800729"/>
            <a:ext cx="937820" cy="347884"/>
          </a:xfrm>
          <a:prstGeom prst="rect">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t>wm.mgz</a:t>
            </a:r>
            <a:endParaRPr lang="en-US" altLang="en-US" sz="1800" dirty="0"/>
          </a:p>
        </p:txBody>
      </p:sp>
      <p:pic>
        <p:nvPicPr>
          <p:cNvPr id="64522" name="Picture 1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2683" l="2619" r="98810"/>
                    </a14:imgEffect>
                  </a14:imgLayer>
                </a14:imgProps>
              </a:ext>
              <a:ext uri="{28A0092B-C50C-407E-A947-70E740481C1C}">
                <a14:useLocalDpi xmlns:a14="http://schemas.microsoft.com/office/drawing/2010/main" val="0"/>
              </a:ext>
            </a:extLst>
          </a:blip>
          <a:srcRect/>
          <a:stretch>
            <a:fillRect/>
          </a:stretch>
        </p:blipFill>
        <p:spPr bwMode="auto">
          <a:xfrm>
            <a:off x="3336263" y="3148746"/>
            <a:ext cx="2600325" cy="15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4523" name="Picture 15" descr="wm+surf-cor128"/>
          <p:cNvPicPr>
            <a:picLocks noChangeAspect="1" noChangeArrowheads="1"/>
          </p:cNvPicPr>
          <p:nvPr/>
        </p:nvPicPr>
        <p:blipFill>
          <a:blip r:embed="rId5">
            <a:extLst>
              <a:ext uri="{28A0092B-C50C-407E-A947-70E740481C1C}">
                <a14:useLocalDpi xmlns:a14="http://schemas.microsoft.com/office/drawing/2010/main" val="0"/>
              </a:ext>
            </a:extLst>
          </a:blip>
          <a:srcRect l="25000" t="23438" r="26563" b="34375"/>
          <a:stretch>
            <a:fillRect/>
          </a:stretch>
        </p:blipFill>
        <p:spPr bwMode="auto">
          <a:xfrm>
            <a:off x="7134553" y="1187908"/>
            <a:ext cx="1852043" cy="161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4" name="Picture 16" descr="wm+surf-sag140"/>
          <p:cNvPicPr>
            <a:picLocks noChangeAspect="1" noChangeArrowheads="1"/>
          </p:cNvPicPr>
          <p:nvPr/>
        </p:nvPicPr>
        <p:blipFill>
          <a:blip r:embed="rId6">
            <a:extLst>
              <a:ext uri="{28A0092B-C50C-407E-A947-70E740481C1C}">
                <a14:useLocalDpi xmlns:a14="http://schemas.microsoft.com/office/drawing/2010/main" val="0"/>
              </a:ext>
            </a:extLst>
          </a:blip>
          <a:srcRect l="7813" t="23438" r="18750" b="34375"/>
          <a:stretch>
            <a:fillRect/>
          </a:stretch>
        </p:blipFill>
        <p:spPr bwMode="auto">
          <a:xfrm>
            <a:off x="5016775" y="1484667"/>
            <a:ext cx="1924322" cy="110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5" name="Picture 17" descr="wm+surf-ax120"/>
          <p:cNvPicPr>
            <a:picLocks noChangeAspect="1" noChangeArrowheads="1"/>
          </p:cNvPicPr>
          <p:nvPr/>
        </p:nvPicPr>
        <p:blipFill>
          <a:blip r:embed="rId7">
            <a:extLst>
              <a:ext uri="{28A0092B-C50C-407E-A947-70E740481C1C}">
                <a14:useLocalDpi xmlns:a14="http://schemas.microsoft.com/office/drawing/2010/main" val="0"/>
              </a:ext>
            </a:extLst>
          </a:blip>
          <a:srcRect l="23438" t="20313" r="25000" b="7813"/>
          <a:stretch>
            <a:fillRect/>
          </a:stretch>
        </p:blipFill>
        <p:spPr bwMode="auto">
          <a:xfrm>
            <a:off x="3448192" y="1096178"/>
            <a:ext cx="1412203" cy="196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Picture 18"/>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5122" l="5000" r="97381"/>
                    </a14:imgEffect>
                  </a14:imgLayer>
                </a14:imgProps>
              </a:ext>
              <a:ext uri="{28A0092B-C50C-407E-A947-70E740481C1C}">
                <a14:useLocalDpi xmlns:a14="http://schemas.microsoft.com/office/drawing/2010/main" val="0"/>
              </a:ext>
            </a:extLst>
          </a:blip>
          <a:srcRect/>
          <a:stretch>
            <a:fillRect/>
          </a:stretch>
        </p:blipFill>
        <p:spPr bwMode="auto">
          <a:xfrm>
            <a:off x="6285696" y="3148746"/>
            <a:ext cx="2600325" cy="15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7" name="Rectangle 19"/>
          <p:cNvSpPr>
            <a:spLocks noChangeArrowheads="1"/>
          </p:cNvSpPr>
          <p:nvPr/>
        </p:nvSpPr>
        <p:spPr bwMode="auto">
          <a:xfrm>
            <a:off x="4038530" y="4671556"/>
            <a:ext cx="883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dirty="0" err="1">
                <a:solidFill>
                  <a:schemeClr val="tx1"/>
                </a:solidFill>
              </a:rPr>
              <a:t>lh.orig</a:t>
            </a:r>
            <a:endParaRPr lang="en-US" altLang="en-US" sz="2000" dirty="0">
              <a:solidFill>
                <a:schemeClr val="tx1"/>
              </a:solidFill>
            </a:endParaRPr>
          </a:p>
        </p:txBody>
      </p:sp>
      <p:sp>
        <p:nvSpPr>
          <p:cNvPr id="64528" name="Rectangle 20"/>
          <p:cNvSpPr>
            <a:spLocks noChangeArrowheads="1"/>
          </p:cNvSpPr>
          <p:nvPr/>
        </p:nvSpPr>
        <p:spPr bwMode="auto">
          <a:xfrm>
            <a:off x="7520655" y="4671689"/>
            <a:ext cx="910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000" dirty="0" err="1">
                <a:solidFill>
                  <a:schemeClr val="tx1"/>
                </a:solidFill>
              </a:rPr>
              <a:t>rh.orig</a:t>
            </a:r>
            <a:endParaRPr lang="en-US" altLang="en-US" sz="2000" dirty="0">
              <a:solidFill>
                <a:schemeClr val="tx1"/>
              </a:solidFill>
            </a:endParaRPr>
          </a:p>
        </p:txBody>
      </p:sp>
      <p:cxnSp>
        <p:nvCxnSpPr>
          <p:cNvPr id="18" name="Straight Connector 17"/>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6259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8265" y="994832"/>
            <a:ext cx="4004733" cy="400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474133" y="2090207"/>
            <a:ext cx="3742267" cy="1013883"/>
          </a:xfrm>
          <a:prstGeom prst="rect">
            <a:avLst/>
          </a:prstGeom>
          <a:noFill/>
          <a:ln>
            <a:noFill/>
          </a:ln>
          <a:extLst/>
        </p:spPr>
        <p:txBody>
          <a:bodyPr lIns="67500" tIns="35100" rIns="67500" bIns="35100" anchor="ctr"/>
          <a:lstStyle>
            <a:lvl1pPr algn="ctr" defTabSz="457200" rtl="0" eaLnBrk="0" fontAlgn="base" hangingPunct="0">
              <a:spcBef>
                <a:spcPct val="0"/>
              </a:spcBef>
              <a:spcAft>
                <a:spcPct val="0"/>
              </a:spcAft>
              <a:buClr>
                <a:srgbClr val="000000"/>
              </a:buClr>
              <a:buSzPct val="100000"/>
              <a:buFont typeface="Times New Roman" pitchFamily="18" charset="0"/>
              <a:defRPr sz="4400">
                <a:solidFill>
                  <a:srgbClr val="FFFF66"/>
                </a:solidFill>
                <a:latin typeface="+mj-lt"/>
                <a:ea typeface="MS PGothic" pitchFamily="34" charset="-128"/>
                <a:cs typeface="ＭＳ Ｐゴシック" charset="0"/>
              </a:defRPr>
            </a:lvl1pPr>
            <a:lvl2pPr algn="ctr" defTabSz="457200" rtl="0" eaLnBrk="0" fontAlgn="base" hangingPunct="0">
              <a:spcBef>
                <a:spcPct val="0"/>
              </a:spcBef>
              <a:spcAft>
                <a:spcPct val="0"/>
              </a:spcAft>
              <a:buClr>
                <a:srgbClr val="000000"/>
              </a:buClr>
              <a:buSzPct val="100000"/>
              <a:buFont typeface="Times New Roman" pitchFamily="18" charset="0"/>
              <a:defRPr sz="4400">
                <a:solidFill>
                  <a:srgbClr val="FFFF66"/>
                </a:solidFill>
                <a:latin typeface="Times New Roman" pitchFamily="-110" charset="0"/>
                <a:ea typeface="MS PGothic" pitchFamily="34" charset="-128"/>
                <a:cs typeface="ＭＳ Ｐゴシック" charset="0"/>
              </a:defRPr>
            </a:lvl2pPr>
            <a:lvl3pPr algn="ctr" defTabSz="457200" rtl="0" eaLnBrk="0" fontAlgn="base" hangingPunct="0">
              <a:spcBef>
                <a:spcPct val="0"/>
              </a:spcBef>
              <a:spcAft>
                <a:spcPct val="0"/>
              </a:spcAft>
              <a:buClr>
                <a:srgbClr val="000000"/>
              </a:buClr>
              <a:buSzPct val="100000"/>
              <a:buFont typeface="Times New Roman" pitchFamily="18" charset="0"/>
              <a:defRPr sz="4400">
                <a:solidFill>
                  <a:srgbClr val="FFFF66"/>
                </a:solidFill>
                <a:latin typeface="Times New Roman" pitchFamily="-110" charset="0"/>
                <a:ea typeface="MS PGothic" pitchFamily="34" charset="-128"/>
                <a:cs typeface="ＭＳ Ｐゴシック" charset="0"/>
              </a:defRPr>
            </a:lvl3pPr>
            <a:lvl4pPr algn="ctr" defTabSz="457200" rtl="0" eaLnBrk="0" fontAlgn="base" hangingPunct="0">
              <a:spcBef>
                <a:spcPct val="0"/>
              </a:spcBef>
              <a:spcAft>
                <a:spcPct val="0"/>
              </a:spcAft>
              <a:buClr>
                <a:srgbClr val="000000"/>
              </a:buClr>
              <a:buSzPct val="100000"/>
              <a:buFont typeface="Times New Roman" pitchFamily="18" charset="0"/>
              <a:defRPr sz="4400">
                <a:solidFill>
                  <a:srgbClr val="FFFF66"/>
                </a:solidFill>
                <a:latin typeface="Times New Roman" pitchFamily="-110" charset="0"/>
                <a:ea typeface="MS PGothic" pitchFamily="34" charset="-128"/>
                <a:cs typeface="ＭＳ Ｐゴシック" charset="0"/>
              </a:defRPr>
            </a:lvl4pPr>
            <a:lvl5pPr algn="ctr" defTabSz="457200" rtl="0" eaLnBrk="0" fontAlgn="base" hangingPunct="0">
              <a:spcBef>
                <a:spcPct val="0"/>
              </a:spcBef>
              <a:spcAft>
                <a:spcPct val="0"/>
              </a:spcAft>
              <a:buClr>
                <a:srgbClr val="000000"/>
              </a:buClr>
              <a:buSzPct val="100000"/>
              <a:buFont typeface="Times New Roman" pitchFamily="18" charset="0"/>
              <a:defRPr sz="4400">
                <a:solidFill>
                  <a:srgbClr val="FFFF66"/>
                </a:solidFill>
                <a:latin typeface="Times New Roman" pitchFamily="-110" charset="0"/>
                <a:ea typeface="MS PGothic" pitchFamily="34" charset="-128"/>
                <a:cs typeface="ＭＳ Ｐゴシック" charset="0"/>
              </a:defRPr>
            </a:lvl5pPr>
            <a:lvl6pPr marL="2514600" indent="-228600" algn="ctr" defTabSz="457200" rtl="0" eaLnBrk="0" fontAlgn="base" hangingPunct="0">
              <a:spcBef>
                <a:spcPct val="0"/>
              </a:spcBef>
              <a:spcAft>
                <a:spcPct val="0"/>
              </a:spcAft>
              <a:buClr>
                <a:srgbClr val="000000"/>
              </a:buClr>
              <a:buSzPct val="100000"/>
              <a:buFont typeface="Times New Roman" pitchFamily="-110" charset="0"/>
              <a:defRPr sz="4400">
                <a:solidFill>
                  <a:srgbClr val="FFFF66"/>
                </a:solidFill>
                <a:latin typeface="Times New Roman" pitchFamily="-110" charset="0"/>
                <a:ea typeface="ＭＳ Ｐゴシック" pitchFamily="-110" charset="-128"/>
              </a:defRPr>
            </a:lvl6pPr>
            <a:lvl7pPr marL="2971800" indent="-228600" algn="ctr" defTabSz="457200" rtl="0" eaLnBrk="0" fontAlgn="base" hangingPunct="0">
              <a:spcBef>
                <a:spcPct val="0"/>
              </a:spcBef>
              <a:spcAft>
                <a:spcPct val="0"/>
              </a:spcAft>
              <a:buClr>
                <a:srgbClr val="000000"/>
              </a:buClr>
              <a:buSzPct val="100000"/>
              <a:buFont typeface="Times New Roman" pitchFamily="-110" charset="0"/>
              <a:defRPr sz="4400">
                <a:solidFill>
                  <a:srgbClr val="FFFF66"/>
                </a:solidFill>
                <a:latin typeface="Times New Roman" pitchFamily="-110" charset="0"/>
                <a:ea typeface="ＭＳ Ｐゴシック" pitchFamily="-110" charset="-128"/>
              </a:defRPr>
            </a:lvl7pPr>
            <a:lvl8pPr marL="3429000" indent="-228600" algn="ctr" defTabSz="457200" rtl="0" eaLnBrk="0" fontAlgn="base" hangingPunct="0">
              <a:spcBef>
                <a:spcPct val="0"/>
              </a:spcBef>
              <a:spcAft>
                <a:spcPct val="0"/>
              </a:spcAft>
              <a:buClr>
                <a:srgbClr val="000000"/>
              </a:buClr>
              <a:buSzPct val="100000"/>
              <a:buFont typeface="Times New Roman" pitchFamily="-110" charset="0"/>
              <a:defRPr sz="4400">
                <a:solidFill>
                  <a:srgbClr val="FFFF66"/>
                </a:solidFill>
                <a:latin typeface="Times New Roman" pitchFamily="-110" charset="0"/>
                <a:ea typeface="ＭＳ Ｐゴシック" pitchFamily="-110" charset="-128"/>
              </a:defRPr>
            </a:lvl8pPr>
            <a:lvl9pPr marL="3886200" indent="-228600" algn="ctr" defTabSz="457200" rtl="0" eaLnBrk="0" fontAlgn="base" hangingPunct="0">
              <a:spcBef>
                <a:spcPct val="0"/>
              </a:spcBef>
              <a:spcAft>
                <a:spcPct val="0"/>
              </a:spcAft>
              <a:buClr>
                <a:srgbClr val="000000"/>
              </a:buClr>
              <a:buSzPct val="100000"/>
              <a:buFont typeface="Times New Roman" pitchFamily="-110" charset="0"/>
              <a:defRPr sz="4400">
                <a:solidFill>
                  <a:srgbClr val="FFFF66"/>
                </a:solidFill>
                <a:latin typeface="Times New Roman" pitchFamily="-110" charset="0"/>
                <a:ea typeface="ＭＳ Ｐゴシック" pitchFamily="-110" charset="-128"/>
              </a:defRPr>
            </a:lvl9pPr>
          </a:lstStyle>
          <a:p>
            <a:pPr algn="l">
              <a:defRPr/>
            </a:pPr>
            <a:r>
              <a:rPr lang="en-US" altLang="en-US" sz="1800" i="1" dirty="0">
                <a:solidFill>
                  <a:schemeClr val="bg2"/>
                </a:solidFill>
              </a:rPr>
              <a:t>Errors in pial surface placement are typically caused by underlying errors in the white matter placement, and can be corrected by interventions such as white matter control points.</a:t>
            </a:r>
          </a:p>
        </p:txBody>
      </p:sp>
      <p:cxnSp>
        <p:nvCxnSpPr>
          <p:cNvPr id="6" name="Straight Connector 5"/>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850" y="342958"/>
            <a:ext cx="8520600" cy="572700"/>
          </a:xfrm>
        </p:spPr>
        <p:txBody>
          <a:bodyPr/>
          <a:lstStyle/>
          <a:p>
            <a:r>
              <a:rPr lang="en-US" b="1" dirty="0" err="1" smtClean="0"/>
              <a:t>Pial</a:t>
            </a:r>
            <a:r>
              <a:rPr lang="en-US" b="1" dirty="0" smtClean="0"/>
              <a:t> Surface Estimation</a:t>
            </a:r>
            <a:endParaRPr lang="en-US" b="1" dirty="0"/>
          </a:p>
        </p:txBody>
      </p:sp>
    </p:spTree>
    <p:extLst>
      <p:ext uri="{BB962C8B-B14F-4D97-AF65-F5344CB8AC3E}">
        <p14:creationId xmlns:p14="http://schemas.microsoft.com/office/powerpoint/2010/main" val="570963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259" y="1042987"/>
            <a:ext cx="2477691" cy="3986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70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538" y="3086100"/>
            <a:ext cx="3565922" cy="2057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7044" name="Picture 4"/>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20" b="97154" l="696" r="92343"/>
                    </a14:imgEffect>
                  </a14:imgLayer>
                </a14:imgProps>
              </a:ext>
              <a:ext uri="{28A0092B-C50C-407E-A947-70E740481C1C}">
                <a14:useLocalDpi xmlns:a14="http://schemas.microsoft.com/office/drawing/2010/main" val="0"/>
              </a:ext>
            </a:extLst>
          </a:blip>
          <a:srcRect/>
          <a:stretch>
            <a:fillRect/>
          </a:stretch>
        </p:blipFill>
        <p:spPr bwMode="auto">
          <a:xfrm>
            <a:off x="4171950" y="1042987"/>
            <a:ext cx="3694510" cy="21085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White and </a:t>
            </a:r>
            <a:r>
              <a:rPr lang="en-US" sz="2800" b="1" dirty="0" err="1" smtClean="0"/>
              <a:t>Pial</a:t>
            </a:r>
            <a:r>
              <a:rPr lang="en-US" sz="2800" b="1" dirty="0" smtClean="0"/>
              <a:t> Surfaces</a:t>
            </a:r>
            <a:endParaRPr lang="en-US" sz="2800" b="1" dirty="0"/>
          </a:p>
        </p:txBody>
      </p:sp>
      <p:cxnSp>
        <p:nvCxnSpPr>
          <p:cNvPr id="7" name="Straight Connector 6"/>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789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3"/>
          <p:cNvGrpSpPr>
            <a:grpSpLocks/>
          </p:cNvGrpSpPr>
          <p:nvPr/>
        </p:nvGrpSpPr>
        <p:grpSpPr bwMode="auto">
          <a:xfrm>
            <a:off x="188686" y="1067718"/>
            <a:ext cx="4209427" cy="3688273"/>
            <a:chOff x="336" y="576"/>
            <a:chExt cx="2849" cy="3497"/>
          </a:xfrm>
        </p:grpSpPr>
        <p:grpSp>
          <p:nvGrpSpPr>
            <p:cNvPr id="33796" name="Group 4"/>
            <p:cNvGrpSpPr>
              <a:grpSpLocks/>
            </p:cNvGrpSpPr>
            <p:nvPr/>
          </p:nvGrpSpPr>
          <p:grpSpPr bwMode="auto">
            <a:xfrm>
              <a:off x="336" y="576"/>
              <a:ext cx="2849" cy="3497"/>
              <a:chOff x="336" y="576"/>
              <a:chExt cx="2849" cy="3497"/>
            </a:xfrm>
          </p:grpSpPr>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576"/>
                <a:ext cx="2849" cy="34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798" name="Line 6"/>
              <p:cNvSpPr>
                <a:spLocks noChangeShapeType="1"/>
              </p:cNvSpPr>
              <p:nvPr/>
            </p:nvSpPr>
            <p:spPr bwMode="auto">
              <a:xfrm flipH="1" flipV="1">
                <a:off x="1342" y="1822"/>
                <a:ext cx="242" cy="98"/>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799" name="Line 7"/>
              <p:cNvSpPr>
                <a:spLocks noChangeShapeType="1"/>
              </p:cNvSpPr>
              <p:nvPr/>
            </p:nvSpPr>
            <p:spPr bwMode="auto">
              <a:xfrm flipH="1" flipV="1">
                <a:off x="1630" y="1198"/>
                <a:ext cx="146" cy="290"/>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0" name="Line 8"/>
              <p:cNvSpPr>
                <a:spLocks noChangeShapeType="1"/>
              </p:cNvSpPr>
              <p:nvPr/>
            </p:nvSpPr>
            <p:spPr bwMode="auto">
              <a:xfrm flipH="1" flipV="1">
                <a:off x="1438" y="1534"/>
                <a:ext cx="242" cy="98"/>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1" name="Line 9"/>
              <p:cNvSpPr>
                <a:spLocks noChangeShapeType="1"/>
              </p:cNvSpPr>
              <p:nvPr/>
            </p:nvSpPr>
            <p:spPr bwMode="auto">
              <a:xfrm flipH="1" flipV="1">
                <a:off x="1390" y="1678"/>
                <a:ext cx="242" cy="98"/>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2" name="Line 10"/>
              <p:cNvSpPr>
                <a:spLocks noChangeShapeType="1"/>
              </p:cNvSpPr>
              <p:nvPr/>
            </p:nvSpPr>
            <p:spPr bwMode="auto">
              <a:xfrm flipH="1" flipV="1">
                <a:off x="1870" y="1102"/>
                <a:ext cx="3" cy="338"/>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3" name="Line 11"/>
              <p:cNvSpPr>
                <a:spLocks noChangeShapeType="1"/>
              </p:cNvSpPr>
              <p:nvPr/>
            </p:nvSpPr>
            <p:spPr bwMode="auto">
              <a:xfrm flipV="1">
                <a:off x="2016" y="1150"/>
                <a:ext cx="238" cy="338"/>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4" name="Line 12"/>
              <p:cNvSpPr>
                <a:spLocks noChangeShapeType="1"/>
              </p:cNvSpPr>
              <p:nvPr/>
            </p:nvSpPr>
            <p:spPr bwMode="auto">
              <a:xfrm flipV="1">
                <a:off x="2016" y="1678"/>
                <a:ext cx="430" cy="3"/>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5" name="Line 13"/>
              <p:cNvSpPr>
                <a:spLocks noChangeShapeType="1"/>
              </p:cNvSpPr>
              <p:nvPr/>
            </p:nvSpPr>
            <p:spPr bwMode="auto">
              <a:xfrm>
                <a:off x="1968" y="1824"/>
                <a:ext cx="334" cy="142"/>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6" name="Line 14"/>
              <p:cNvSpPr>
                <a:spLocks noChangeShapeType="1"/>
              </p:cNvSpPr>
              <p:nvPr/>
            </p:nvSpPr>
            <p:spPr bwMode="auto">
              <a:xfrm>
                <a:off x="1920" y="2112"/>
                <a:ext cx="334" cy="46"/>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07" name="Line 15"/>
              <p:cNvSpPr>
                <a:spLocks noChangeShapeType="1"/>
              </p:cNvSpPr>
              <p:nvPr/>
            </p:nvSpPr>
            <p:spPr bwMode="auto">
              <a:xfrm flipV="1">
                <a:off x="2016" y="1438"/>
                <a:ext cx="430" cy="146"/>
              </a:xfrm>
              <a:prstGeom prst="line">
                <a:avLst/>
              </a:prstGeom>
              <a:noFill/>
              <a:ln w="38160" cap="sq">
                <a:solidFill>
                  <a:srgbClr val="00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grpSp>
        <p:sp>
          <p:nvSpPr>
            <p:cNvPr id="33808" name="Rectangle 16"/>
            <p:cNvSpPr>
              <a:spLocks noChangeArrowheads="1"/>
            </p:cNvSpPr>
            <p:nvPr/>
          </p:nvSpPr>
          <p:spPr bwMode="auto">
            <a:xfrm>
              <a:off x="2112" y="624"/>
              <a:ext cx="95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3051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sz="1800">
                  <a:solidFill>
                    <a:srgbClr val="FF0000"/>
                  </a:solidFill>
                  <a:ea typeface="MS PGothic" charset="-128"/>
                </a:rPr>
                <a:t>pial surface</a:t>
              </a:r>
            </a:p>
          </p:txBody>
        </p:sp>
        <p:sp>
          <p:nvSpPr>
            <p:cNvPr id="33809" name="Line 17"/>
            <p:cNvSpPr>
              <a:spLocks noChangeShapeType="1"/>
            </p:cNvSpPr>
            <p:nvPr/>
          </p:nvSpPr>
          <p:spPr bwMode="auto">
            <a:xfrm flipH="1">
              <a:off x="2350" y="864"/>
              <a:ext cx="242" cy="238"/>
            </a:xfrm>
            <a:prstGeom prst="line">
              <a:avLst/>
            </a:prstGeom>
            <a:noFill/>
            <a:ln w="381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050"/>
            </a:p>
          </p:txBody>
        </p:sp>
        <p:sp>
          <p:nvSpPr>
            <p:cNvPr id="33810" name="Oval 18"/>
            <p:cNvSpPr>
              <a:spLocks noChangeArrowheads="1"/>
            </p:cNvSpPr>
            <p:nvPr/>
          </p:nvSpPr>
          <p:spPr bwMode="auto">
            <a:xfrm>
              <a:off x="1854" y="1440"/>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1" name="Oval 19"/>
            <p:cNvSpPr>
              <a:spLocks noChangeArrowheads="1"/>
            </p:cNvSpPr>
            <p:nvPr/>
          </p:nvSpPr>
          <p:spPr bwMode="auto">
            <a:xfrm>
              <a:off x="1592" y="1748"/>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2" name="Oval 20"/>
            <p:cNvSpPr>
              <a:spLocks noChangeArrowheads="1"/>
            </p:cNvSpPr>
            <p:nvPr/>
          </p:nvSpPr>
          <p:spPr bwMode="auto">
            <a:xfrm>
              <a:off x="1744" y="1456"/>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3" name="Oval 21"/>
            <p:cNvSpPr>
              <a:spLocks noChangeArrowheads="1"/>
            </p:cNvSpPr>
            <p:nvPr/>
          </p:nvSpPr>
          <p:spPr bwMode="auto">
            <a:xfrm>
              <a:off x="1640" y="1600"/>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4" name="Oval 22"/>
            <p:cNvSpPr>
              <a:spLocks noChangeArrowheads="1"/>
            </p:cNvSpPr>
            <p:nvPr/>
          </p:nvSpPr>
          <p:spPr bwMode="auto">
            <a:xfrm>
              <a:off x="1972" y="1480"/>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5" name="Oval 23"/>
            <p:cNvSpPr>
              <a:spLocks noChangeArrowheads="1"/>
            </p:cNvSpPr>
            <p:nvPr/>
          </p:nvSpPr>
          <p:spPr bwMode="auto">
            <a:xfrm>
              <a:off x="1548" y="1896"/>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6" name="Oval 24"/>
            <p:cNvSpPr>
              <a:spLocks noChangeArrowheads="1"/>
            </p:cNvSpPr>
            <p:nvPr/>
          </p:nvSpPr>
          <p:spPr bwMode="auto">
            <a:xfrm>
              <a:off x="2008" y="1564"/>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7" name="Oval 25"/>
            <p:cNvSpPr>
              <a:spLocks noChangeArrowheads="1"/>
            </p:cNvSpPr>
            <p:nvPr/>
          </p:nvSpPr>
          <p:spPr bwMode="auto">
            <a:xfrm>
              <a:off x="2008" y="1660"/>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8" name="Oval 26"/>
            <p:cNvSpPr>
              <a:spLocks noChangeArrowheads="1"/>
            </p:cNvSpPr>
            <p:nvPr/>
          </p:nvSpPr>
          <p:spPr bwMode="auto">
            <a:xfrm>
              <a:off x="1932" y="1792"/>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33819" name="Oval 27"/>
            <p:cNvSpPr>
              <a:spLocks noChangeArrowheads="1"/>
            </p:cNvSpPr>
            <p:nvPr/>
          </p:nvSpPr>
          <p:spPr bwMode="auto">
            <a:xfrm>
              <a:off x="1888" y="2088"/>
              <a:ext cx="46" cy="46"/>
            </a:xfrm>
            <a:prstGeom prst="ellipse">
              <a:avLst/>
            </a:prstGeom>
            <a:solidFill>
              <a:srgbClr val="6600FF"/>
            </a:solidFill>
            <a:ln w="9360" cap="sq">
              <a:solidFill>
                <a:srgbClr val="66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pic>
        <p:nvPicPr>
          <p:cNvPr id="33821" name="Picture 29"/>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145" b="95707" l="2632" r="98849">
                        <a14:foregroundMark x1="65296" y1="95707" x2="65296" y2="95707"/>
                      </a14:backgroundRemoval>
                    </a14:imgEffect>
                  </a14:imgLayer>
                </a14:imgProps>
              </a:ext>
              <a:ext uri="{28A0092B-C50C-407E-A947-70E740481C1C}">
                <a14:useLocalDpi xmlns:a14="http://schemas.microsoft.com/office/drawing/2010/main" val="0"/>
              </a:ext>
            </a:extLst>
          </a:blip>
          <a:srcRect l="2631" t="24168" r="1312" b="13510"/>
          <a:stretch>
            <a:fillRect/>
          </a:stretch>
        </p:blipFill>
        <p:spPr bwMode="auto">
          <a:xfrm>
            <a:off x="4582801" y="1474812"/>
            <a:ext cx="4281093" cy="2874084"/>
          </a:xfrm>
          <a:prstGeom prst="rect">
            <a:avLst/>
          </a:prstGeom>
          <a:noFill/>
          <a:ln>
            <a:noFill/>
          </a:ln>
          <a:effectLst/>
          <a:extLst>
            <a:ext uri="{909E8E84-426E-40DD-AFC4-6F175D3DCCD1}">
              <a14:hiddenFill xmlns:a14="http://schemas.microsoft.com/office/drawing/2010/main">
                <a:blipFill dpi="0" rotWithShape="0">
                  <a:blip/>
                  <a:srcRect l="2631" t="24168" r="1312" b="1351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Cortical Morphometry:  Thickness</a:t>
            </a:r>
            <a:endParaRPr lang="en-US" sz="2800" b="1" dirty="0"/>
          </a:p>
        </p:txBody>
      </p:sp>
      <p:cxnSp>
        <p:nvCxnSpPr>
          <p:cNvPr id="32" name="Straight Connector 31"/>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29817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7" name="Group 3"/>
          <p:cNvGrpSpPr>
            <a:grpSpLocks/>
          </p:cNvGrpSpPr>
          <p:nvPr/>
        </p:nvGrpSpPr>
        <p:grpSpPr bwMode="auto">
          <a:xfrm>
            <a:off x="155849" y="1110384"/>
            <a:ext cx="4326413" cy="3893416"/>
            <a:chOff x="432" y="624"/>
            <a:chExt cx="2848" cy="3496"/>
          </a:xfrm>
        </p:grpSpPr>
        <p:pic>
          <p:nvPicPr>
            <p:cNvPr id="829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624"/>
              <a:ext cx="2848" cy="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2952" name="Oval 5"/>
            <p:cNvSpPr>
              <a:spLocks noChangeArrowheads="1"/>
            </p:cNvSpPr>
            <p:nvPr/>
          </p:nvSpPr>
          <p:spPr bwMode="auto">
            <a:xfrm>
              <a:off x="1872" y="1536"/>
              <a:ext cx="237" cy="237"/>
            </a:xfrm>
            <a:prstGeom prst="ellipse">
              <a:avLst/>
            </a:prstGeom>
            <a:noFill/>
            <a:ln w="3816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050"/>
            </a:p>
          </p:txBody>
        </p:sp>
        <p:sp>
          <p:nvSpPr>
            <p:cNvPr id="82953" name="Oval 6"/>
            <p:cNvSpPr>
              <a:spLocks noChangeArrowheads="1"/>
            </p:cNvSpPr>
            <p:nvPr/>
          </p:nvSpPr>
          <p:spPr bwMode="auto">
            <a:xfrm>
              <a:off x="768" y="1728"/>
              <a:ext cx="813" cy="861"/>
            </a:xfrm>
            <a:prstGeom prst="ellipse">
              <a:avLst/>
            </a:prstGeom>
            <a:noFill/>
            <a:ln w="3816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050"/>
            </a:p>
          </p:txBody>
        </p:sp>
        <p:sp>
          <p:nvSpPr>
            <p:cNvPr id="82954" name="Oval 7"/>
            <p:cNvSpPr>
              <a:spLocks noChangeArrowheads="1"/>
            </p:cNvSpPr>
            <p:nvPr/>
          </p:nvSpPr>
          <p:spPr bwMode="auto">
            <a:xfrm>
              <a:off x="1536" y="2880"/>
              <a:ext cx="1245" cy="1197"/>
            </a:xfrm>
            <a:prstGeom prst="ellipse">
              <a:avLst/>
            </a:prstGeom>
            <a:noFill/>
            <a:ln w="3816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050"/>
            </a:p>
          </p:txBody>
        </p:sp>
        <p:sp>
          <p:nvSpPr>
            <p:cNvPr id="82955" name="Line 8"/>
            <p:cNvSpPr>
              <a:spLocks noChangeShapeType="1"/>
            </p:cNvSpPr>
            <p:nvPr/>
          </p:nvSpPr>
          <p:spPr bwMode="auto">
            <a:xfrm flipV="1">
              <a:off x="1968" y="1580"/>
              <a:ext cx="93" cy="101"/>
            </a:xfrm>
            <a:prstGeom prst="line">
              <a:avLst/>
            </a:prstGeom>
            <a:noFill/>
            <a:ln w="38160">
              <a:solidFill>
                <a:srgbClr val="00FF00"/>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82956" name="Line 9"/>
            <p:cNvSpPr>
              <a:spLocks noChangeShapeType="1"/>
            </p:cNvSpPr>
            <p:nvPr/>
          </p:nvSpPr>
          <p:spPr bwMode="auto">
            <a:xfrm>
              <a:off x="1152" y="2160"/>
              <a:ext cx="381" cy="237"/>
            </a:xfrm>
            <a:prstGeom prst="line">
              <a:avLst/>
            </a:prstGeom>
            <a:noFill/>
            <a:ln w="38160">
              <a:solidFill>
                <a:srgbClr val="00FF00"/>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82957" name="Line 10"/>
            <p:cNvSpPr>
              <a:spLocks noChangeShapeType="1"/>
            </p:cNvSpPr>
            <p:nvPr/>
          </p:nvSpPr>
          <p:spPr bwMode="auto">
            <a:xfrm flipH="1">
              <a:off x="1532" y="3504"/>
              <a:ext cx="581" cy="0"/>
            </a:xfrm>
            <a:prstGeom prst="line">
              <a:avLst/>
            </a:prstGeom>
            <a:noFill/>
            <a:ln w="38160">
              <a:solidFill>
                <a:srgbClr val="00FF00"/>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82958" name="Oval 11"/>
            <p:cNvSpPr>
              <a:spLocks noChangeArrowheads="1"/>
            </p:cNvSpPr>
            <p:nvPr/>
          </p:nvSpPr>
          <p:spPr bwMode="auto">
            <a:xfrm>
              <a:off x="1488" y="2352"/>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59" name="Oval 12"/>
            <p:cNvSpPr>
              <a:spLocks noChangeArrowheads="1"/>
            </p:cNvSpPr>
            <p:nvPr/>
          </p:nvSpPr>
          <p:spPr bwMode="auto">
            <a:xfrm>
              <a:off x="2043" y="1529"/>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60" name="Oval 13"/>
            <p:cNvSpPr>
              <a:spLocks noChangeArrowheads="1"/>
            </p:cNvSpPr>
            <p:nvPr/>
          </p:nvSpPr>
          <p:spPr bwMode="auto">
            <a:xfrm>
              <a:off x="1488" y="3456"/>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61" name="Oval 14"/>
            <p:cNvSpPr>
              <a:spLocks noChangeArrowheads="1"/>
            </p:cNvSpPr>
            <p:nvPr/>
          </p:nvSpPr>
          <p:spPr bwMode="auto">
            <a:xfrm>
              <a:off x="2016" y="1872"/>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62" name="Oval 15"/>
            <p:cNvSpPr>
              <a:spLocks noChangeArrowheads="1"/>
            </p:cNvSpPr>
            <p:nvPr/>
          </p:nvSpPr>
          <p:spPr bwMode="auto">
            <a:xfrm>
              <a:off x="1728" y="2640"/>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63" name="Oval 16"/>
            <p:cNvSpPr>
              <a:spLocks noChangeArrowheads="1"/>
            </p:cNvSpPr>
            <p:nvPr/>
          </p:nvSpPr>
          <p:spPr bwMode="auto">
            <a:xfrm>
              <a:off x="1920" y="2400"/>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sp>
          <p:nvSpPr>
            <p:cNvPr id="82964" name="Oval 17"/>
            <p:cNvSpPr>
              <a:spLocks noChangeArrowheads="1"/>
            </p:cNvSpPr>
            <p:nvPr/>
          </p:nvSpPr>
          <p:spPr bwMode="auto">
            <a:xfrm>
              <a:off x="1968" y="2112"/>
              <a:ext cx="93" cy="93"/>
            </a:xfrm>
            <a:prstGeom prst="ellipse">
              <a:avLst/>
            </a:prstGeom>
            <a:solidFill>
              <a:srgbClr val="6600FF"/>
            </a:solidFill>
            <a:ln w="9360">
              <a:solidFill>
                <a:srgbClr val="6600FF"/>
              </a:solidFill>
              <a:miter lim="800000"/>
              <a:headEnd/>
              <a:tailEnd/>
            </a:ln>
          </p:spPr>
          <p:txBody>
            <a:bodyPr wrap="none" anchor="ctr"/>
            <a:lstStyle/>
            <a:p>
              <a:endParaRPr lang="en-US" altLang="en-US" sz="1050"/>
            </a:p>
          </p:txBody>
        </p:sp>
      </p:grpSp>
      <p:sp>
        <p:nvSpPr>
          <p:cNvPr id="82948" name="Rectangle 18"/>
          <p:cNvSpPr>
            <a:spLocks noChangeArrowheads="1"/>
          </p:cNvSpPr>
          <p:nvPr/>
        </p:nvSpPr>
        <p:spPr bwMode="auto">
          <a:xfrm>
            <a:off x="5160287" y="3899959"/>
            <a:ext cx="4263113"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6550" indent="-3365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1pPr>
            <a:lvl2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2pPr>
            <a:lvl3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3pPr>
            <a:lvl4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4pPr>
            <a:lvl5pPr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bg1"/>
                </a:solidFill>
                <a:latin typeface="Times New Roman" charset="0"/>
                <a:ea typeface="MS PGothic" charset="-128"/>
              </a:defRPr>
            </a:lvl9pPr>
          </a:lstStyle>
          <a:p>
            <a:pPr marL="0" indent="0" eaLnBrk="1" hangingPunct="1">
              <a:lnSpc>
                <a:spcPct val="80000"/>
              </a:lnSpc>
              <a:spcBef>
                <a:spcPts val="450"/>
              </a:spcBef>
              <a:buClr>
                <a:srgbClr val="FFFF66"/>
              </a:buClr>
            </a:pPr>
            <a:r>
              <a:rPr lang="en-US" altLang="en-US" sz="1800" dirty="0">
                <a:solidFill>
                  <a:schemeClr val="bg2"/>
                </a:solidFill>
                <a:latin typeface="+mn-lt"/>
              </a:rPr>
              <a:t>Circle tangent to surface at each vertex</a:t>
            </a:r>
          </a:p>
          <a:p>
            <a:pPr marL="0" indent="0" eaLnBrk="1" hangingPunct="1">
              <a:lnSpc>
                <a:spcPct val="80000"/>
              </a:lnSpc>
              <a:spcBef>
                <a:spcPts val="450"/>
              </a:spcBef>
              <a:buClr>
                <a:srgbClr val="FFFF66"/>
              </a:buClr>
            </a:pPr>
            <a:r>
              <a:rPr lang="en-US" altLang="en-US" sz="1800" dirty="0">
                <a:solidFill>
                  <a:schemeClr val="bg2"/>
                </a:solidFill>
                <a:latin typeface="+mn-lt"/>
              </a:rPr>
              <a:t>Curvature measure is 1/radius of circle</a:t>
            </a:r>
          </a:p>
          <a:p>
            <a:pPr marL="0" indent="0" eaLnBrk="1" hangingPunct="1">
              <a:lnSpc>
                <a:spcPct val="80000"/>
              </a:lnSpc>
              <a:spcBef>
                <a:spcPts val="450"/>
              </a:spcBef>
              <a:buClr>
                <a:srgbClr val="FFFF66"/>
              </a:buClr>
            </a:pPr>
            <a:r>
              <a:rPr lang="en-US" altLang="en-US" sz="1800" dirty="0">
                <a:solidFill>
                  <a:schemeClr val="bg2"/>
                </a:solidFill>
                <a:latin typeface="+mn-lt"/>
              </a:rPr>
              <a:t>One value per vertex</a:t>
            </a:r>
          </a:p>
          <a:p>
            <a:pPr marL="0" indent="0" eaLnBrk="1" hangingPunct="1">
              <a:lnSpc>
                <a:spcPct val="80000"/>
              </a:lnSpc>
              <a:spcBef>
                <a:spcPts val="450"/>
              </a:spcBef>
              <a:buClr>
                <a:srgbClr val="FFFF66"/>
              </a:buClr>
            </a:pPr>
            <a:r>
              <a:rPr lang="en-US" altLang="en-US" sz="1800" dirty="0">
                <a:solidFill>
                  <a:schemeClr val="bg2"/>
                </a:solidFill>
                <a:latin typeface="+mn-lt"/>
              </a:rPr>
              <a:t>Signed (sulcus/gyrus)</a:t>
            </a:r>
          </a:p>
        </p:txBody>
      </p:sp>
      <p:pic>
        <p:nvPicPr>
          <p:cNvPr id="82949" name="Picture 19"/>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01" b="99700" l="1761" r="98768"/>
                    </a14:imgEffect>
                  </a14:imgLayer>
                </a14:imgProps>
              </a:ext>
              <a:ext uri="{28A0092B-C50C-407E-A947-70E740481C1C}">
                <a14:useLocalDpi xmlns:a14="http://schemas.microsoft.com/office/drawing/2010/main" val="0"/>
              </a:ext>
            </a:extLst>
          </a:blip>
          <a:srcRect/>
          <a:stretch>
            <a:fillRect/>
          </a:stretch>
        </p:blipFill>
        <p:spPr bwMode="auto">
          <a:xfrm>
            <a:off x="4628096" y="1316351"/>
            <a:ext cx="4356508" cy="246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Cortical Morphometry:  Curvature</a:t>
            </a:r>
            <a:endParaRPr lang="en-US" sz="2800" b="1" dirty="0"/>
          </a:p>
        </p:txBody>
      </p:sp>
      <p:cxnSp>
        <p:nvCxnSpPr>
          <p:cNvPr id="23" name="Straight Connector 22"/>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096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l="1273" t="6577" r="4608" b="7895"/>
          <a:stretch>
            <a:fillRect/>
          </a:stretch>
        </p:blipFill>
        <p:spPr bwMode="auto">
          <a:xfrm>
            <a:off x="5133976" y="2500313"/>
            <a:ext cx="2143625" cy="2322910"/>
          </a:xfrm>
          <a:prstGeom prst="rect">
            <a:avLst/>
          </a:prstGeom>
          <a:noFill/>
          <a:ln>
            <a:noFill/>
          </a:ln>
          <a:effectLst/>
          <a:extLst>
            <a:ext uri="{909E8E84-426E-40DD-AFC4-6F175D3DCCD1}">
              <a14:hiddenFill xmlns:a14="http://schemas.microsoft.com/office/drawing/2010/main">
                <a:blipFill dpi="0" rotWithShape="0">
                  <a:blip/>
                  <a:srcRect l="1273" t="6577" r="4608" b="789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747" name="Text Box 3"/>
          <p:cNvSpPr txBox="1">
            <a:spLocks noChangeArrowheads="1"/>
          </p:cNvSpPr>
          <p:nvPr/>
        </p:nvSpPr>
        <p:spPr bwMode="auto">
          <a:xfrm>
            <a:off x="1657350" y="-57150"/>
            <a:ext cx="58293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70" tIns="38070" rIns="99090" bIns="38070" anchor="ct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lgn="ctr">
              <a:buClrTx/>
              <a:buFontTx/>
              <a:buNone/>
            </a:pPr>
            <a:r>
              <a:rPr lang="en-US" altLang="en-US" sz="3300" b="1" dirty="0" smtClean="0">
                <a:solidFill>
                  <a:schemeClr val="tx1"/>
                </a:solidFill>
              </a:rPr>
              <a:t>Surf(ac)</a:t>
            </a:r>
            <a:r>
              <a:rPr lang="en-US" altLang="en-US" sz="3300" b="1" dirty="0" err="1" smtClean="0">
                <a:solidFill>
                  <a:schemeClr val="tx1"/>
                </a:solidFill>
              </a:rPr>
              <a:t>ing</a:t>
            </a:r>
            <a:r>
              <a:rPr lang="en-US" altLang="en-US" sz="3300" b="1" dirty="0" smtClean="0">
                <a:solidFill>
                  <a:schemeClr val="tx1"/>
                </a:solidFill>
              </a:rPr>
              <a:t> 🏄</a:t>
            </a:r>
            <a:endParaRPr lang="en-US" altLang="en-US" sz="3300" b="1" dirty="0">
              <a:solidFill>
                <a:schemeClr val="tx1"/>
              </a:solidFill>
            </a:endParaRPr>
          </a:p>
        </p:txBody>
      </p:sp>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l="6581" t="22893" r="5263" b="21147"/>
          <a:stretch>
            <a:fillRect/>
          </a:stretch>
        </p:blipFill>
        <p:spPr bwMode="auto">
          <a:xfrm>
            <a:off x="1831874" y="2646759"/>
            <a:ext cx="3314700" cy="2176463"/>
          </a:xfrm>
          <a:prstGeom prst="rect">
            <a:avLst/>
          </a:prstGeom>
          <a:noFill/>
          <a:ln>
            <a:noFill/>
          </a:ln>
          <a:effectLst/>
          <a:extLst>
            <a:ext uri="{909E8E84-426E-40DD-AFC4-6F175D3DCCD1}">
              <a14:hiddenFill xmlns:a14="http://schemas.microsoft.com/office/drawing/2010/main">
                <a:blipFill dpi="0" rotWithShape="0">
                  <a:blip/>
                  <a:srcRect l="6581" t="22893" r="5263" b="2114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l="22365" t="16531" r="7893" b="36411"/>
          <a:stretch>
            <a:fillRect/>
          </a:stretch>
        </p:blipFill>
        <p:spPr bwMode="auto">
          <a:xfrm>
            <a:off x="4403624" y="659011"/>
            <a:ext cx="2873977" cy="2006434"/>
          </a:xfrm>
          <a:prstGeom prst="rect">
            <a:avLst/>
          </a:prstGeom>
          <a:noFill/>
          <a:ln>
            <a:noFill/>
          </a:ln>
          <a:effectLst/>
          <a:extLst>
            <a:ext uri="{909E8E84-426E-40DD-AFC4-6F175D3DCCD1}">
              <a14:hiddenFill xmlns:a14="http://schemas.microsoft.com/office/drawing/2010/main">
                <a:blipFill dpi="0" rotWithShape="0">
                  <a:blip/>
                  <a:srcRect l="22365" t="16531" r="7893" b="36411"/>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750" name="Rectangle 6"/>
          <p:cNvSpPr>
            <a:spLocks noChangeArrowheads="1"/>
          </p:cNvSpPr>
          <p:nvPr/>
        </p:nvSpPr>
        <p:spPr bwMode="auto">
          <a:xfrm>
            <a:off x="1903312" y="4404122"/>
            <a:ext cx="17811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30510" bIns="0"/>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dirty="0">
                <a:solidFill>
                  <a:schemeClr val="bg1"/>
                </a:solidFill>
                <a:ea typeface="MS PGothic" charset="-128"/>
              </a:rPr>
              <a:t> Inflation</a:t>
            </a:r>
          </a:p>
        </p:txBody>
      </p:sp>
      <p:pic>
        <p:nvPicPr>
          <p:cNvPr id="31751" name="Picture 7"/>
          <p:cNvPicPr>
            <a:picLocks noChangeAspect="1" noChangeArrowheads="1"/>
          </p:cNvPicPr>
          <p:nvPr/>
        </p:nvPicPr>
        <p:blipFill>
          <a:blip r:embed="rId6">
            <a:extLst>
              <a:ext uri="{28A0092B-C50C-407E-A947-70E740481C1C}">
                <a14:useLocalDpi xmlns:a14="http://schemas.microsoft.com/office/drawing/2010/main" val="0"/>
              </a:ext>
            </a:extLst>
          </a:blip>
          <a:srcRect l="15321" t="22183" r="16983" b="18631"/>
          <a:stretch>
            <a:fillRect/>
          </a:stretch>
        </p:blipFill>
        <p:spPr bwMode="auto">
          <a:xfrm>
            <a:off x="1831874" y="659011"/>
            <a:ext cx="2571750" cy="2000250"/>
          </a:xfrm>
          <a:prstGeom prst="rect">
            <a:avLst/>
          </a:prstGeom>
          <a:noFill/>
          <a:ln>
            <a:noFill/>
          </a:ln>
          <a:effectLst/>
          <a:extLst>
            <a:ext uri="{909E8E84-426E-40DD-AFC4-6F175D3DCCD1}">
              <a14:hiddenFill xmlns:a14="http://schemas.microsoft.com/office/drawing/2010/main">
                <a:blipFill dpi="0" rotWithShape="0">
                  <a:blip/>
                  <a:srcRect l="15321" t="22183" r="16983" b="18631"/>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752" name="Rectangle 8"/>
          <p:cNvSpPr>
            <a:spLocks noChangeArrowheads="1"/>
          </p:cNvSpPr>
          <p:nvPr/>
        </p:nvSpPr>
        <p:spPr bwMode="auto">
          <a:xfrm>
            <a:off x="5705475" y="4454724"/>
            <a:ext cx="17811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30510" bIns="0"/>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dirty="0">
                <a:solidFill>
                  <a:schemeClr val="bg1"/>
                </a:solidFill>
                <a:ea typeface="MS PGothic" charset="-128"/>
              </a:rPr>
              <a:t> Flattening</a:t>
            </a:r>
          </a:p>
        </p:txBody>
      </p:sp>
    </p:spTree>
    <p:extLst>
      <p:ext uri="{BB962C8B-B14F-4D97-AF65-F5344CB8AC3E}">
        <p14:creationId xmlns:p14="http://schemas.microsoft.com/office/powerpoint/2010/main" val="9153197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7683273" y="5010092"/>
            <a:ext cx="200025"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7500" tIns="35100" rIns="67500" bIns="351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ヒラギノ明朝 ProN W3" charset="-128"/>
                <a:cs typeface="ヒラギノ明朝 ProN W3" charset="-128"/>
              </a:defRPr>
            </a:lvl9pPr>
          </a:lstStyle>
          <a:p>
            <a:pPr algn="ctr">
              <a:buClrTx/>
              <a:buFontTx/>
              <a:buNone/>
            </a:pPr>
            <a:fld id="{0035C90E-959E-F34E-BC1D-C17EEEC6BBFE}" type="slidenum">
              <a:rPr lang="en-US" altLang="en-US" sz="900">
                <a:solidFill>
                  <a:srgbClr val="FAFD00"/>
                </a:solidFill>
                <a:ea typeface="MS PGothic" charset="-128"/>
              </a:rPr>
              <a:pPr algn="ctr">
                <a:buClrTx/>
                <a:buFontTx/>
                <a:buNone/>
              </a:pPr>
              <a:t>18</a:t>
            </a:fld>
            <a:endParaRPr lang="en-US" altLang="en-US" sz="900">
              <a:solidFill>
                <a:srgbClr val="FAFD00"/>
              </a:solidFill>
              <a:ea typeface="MS PGothic" charset="-128"/>
            </a:endParaRPr>
          </a:p>
        </p:txBody>
      </p:sp>
      <p:sp>
        <p:nvSpPr>
          <p:cNvPr id="31"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Automated </a:t>
            </a:r>
            <a:r>
              <a:rPr lang="en-US" sz="2800" b="1" dirty="0" err="1" smtClean="0"/>
              <a:t>Gyral</a:t>
            </a:r>
            <a:r>
              <a:rPr lang="en-US" sz="2800" b="1" dirty="0" smtClean="0"/>
              <a:t> Segmentation</a:t>
            </a:r>
            <a:endParaRPr lang="en-US" sz="2800" b="1" dirty="0"/>
          </a:p>
        </p:txBody>
      </p:sp>
      <p:cxnSp>
        <p:nvCxnSpPr>
          <p:cNvPr id="32" name="Straight Connector 31"/>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74" b="92913" l="2143" r="95893"/>
                    </a14:imgEffect>
                  </a14:imgLayer>
                </a14:imgProps>
              </a:ext>
              <a:ext uri="{28A0092B-C50C-407E-A947-70E740481C1C}">
                <a14:useLocalDpi xmlns:a14="http://schemas.microsoft.com/office/drawing/2010/main" val="0"/>
              </a:ext>
            </a:extLst>
          </a:blip>
          <a:srcRect/>
          <a:stretch>
            <a:fillRect/>
          </a:stretch>
        </p:blipFill>
        <p:spPr bwMode="auto">
          <a:xfrm>
            <a:off x="1716480" y="1111392"/>
            <a:ext cx="5527675" cy="376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221333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Automated Volumetric Segmentation</a:t>
            </a:r>
            <a:endParaRPr lang="en-US" sz="2800" b="1" dirty="0"/>
          </a:p>
        </p:txBody>
      </p:sp>
      <p:cxnSp>
        <p:nvCxnSpPr>
          <p:cNvPr id="32" name="Straight Connector 31"/>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2"/>
          <p:cNvGrpSpPr>
            <a:grpSpLocks/>
          </p:cNvGrpSpPr>
          <p:nvPr/>
        </p:nvGrpSpPr>
        <p:grpSpPr bwMode="auto">
          <a:xfrm>
            <a:off x="1159480" y="1092667"/>
            <a:ext cx="6623271" cy="3917425"/>
            <a:chOff x="295" y="645"/>
            <a:chExt cx="4767" cy="2789"/>
          </a:xfrm>
        </p:grpSpPr>
        <p:pic>
          <p:nvPicPr>
            <p:cNvPr id="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1248"/>
              <a:ext cx="2203" cy="2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 name="Rectangle 4"/>
            <p:cNvSpPr>
              <a:spLocks noChangeArrowheads="1"/>
            </p:cNvSpPr>
            <p:nvPr/>
          </p:nvSpPr>
          <p:spPr bwMode="auto">
            <a:xfrm>
              <a:off x="488" y="2170"/>
              <a:ext cx="783"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Caudate</a:t>
              </a:r>
            </a:p>
          </p:txBody>
        </p:sp>
        <p:sp>
          <p:nvSpPr>
            <p:cNvPr id="36" name="Rectangle 5"/>
            <p:cNvSpPr>
              <a:spLocks noChangeArrowheads="1"/>
            </p:cNvSpPr>
            <p:nvPr/>
          </p:nvSpPr>
          <p:spPr bwMode="auto">
            <a:xfrm>
              <a:off x="365" y="2577"/>
              <a:ext cx="857"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dirty="0">
                  <a:solidFill>
                    <a:schemeClr val="tx1"/>
                  </a:solidFill>
                  <a:ea typeface="MS PGothic" charset="-128"/>
                </a:rPr>
                <a:t>Pallidum</a:t>
              </a:r>
            </a:p>
          </p:txBody>
        </p:sp>
        <p:sp>
          <p:nvSpPr>
            <p:cNvPr id="37" name="Rectangle 6"/>
            <p:cNvSpPr>
              <a:spLocks noChangeArrowheads="1"/>
            </p:cNvSpPr>
            <p:nvPr/>
          </p:nvSpPr>
          <p:spPr bwMode="auto">
            <a:xfrm>
              <a:off x="4202" y="2115"/>
              <a:ext cx="833"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dirty="0">
                  <a:solidFill>
                    <a:schemeClr val="tx1"/>
                  </a:solidFill>
                  <a:ea typeface="MS PGothic" charset="-128"/>
                </a:rPr>
                <a:t>Putamen</a:t>
              </a:r>
            </a:p>
          </p:txBody>
        </p:sp>
        <p:sp>
          <p:nvSpPr>
            <p:cNvPr id="38" name="Rectangle 7"/>
            <p:cNvSpPr>
              <a:spLocks noChangeArrowheads="1"/>
            </p:cNvSpPr>
            <p:nvPr/>
          </p:nvSpPr>
          <p:spPr bwMode="auto">
            <a:xfrm>
              <a:off x="4082" y="2663"/>
              <a:ext cx="98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Amygdala</a:t>
              </a:r>
            </a:p>
          </p:txBody>
        </p:sp>
        <p:sp>
          <p:nvSpPr>
            <p:cNvPr id="39" name="Rectangle 8"/>
            <p:cNvSpPr>
              <a:spLocks noChangeArrowheads="1"/>
            </p:cNvSpPr>
            <p:nvPr/>
          </p:nvSpPr>
          <p:spPr bwMode="auto">
            <a:xfrm>
              <a:off x="295" y="3047"/>
              <a:ext cx="128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dirty="0">
                  <a:solidFill>
                    <a:schemeClr val="tx1"/>
                  </a:solidFill>
                  <a:ea typeface="MS PGothic" charset="-128"/>
                </a:rPr>
                <a:t>Hippocampus</a:t>
              </a:r>
            </a:p>
          </p:txBody>
        </p:sp>
        <p:sp>
          <p:nvSpPr>
            <p:cNvPr id="40" name="Rectangle 9"/>
            <p:cNvSpPr>
              <a:spLocks noChangeArrowheads="1"/>
            </p:cNvSpPr>
            <p:nvPr/>
          </p:nvSpPr>
          <p:spPr bwMode="auto">
            <a:xfrm>
              <a:off x="3120" y="885"/>
              <a:ext cx="156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Lateral Ventricle</a:t>
              </a:r>
            </a:p>
          </p:txBody>
        </p:sp>
        <p:sp>
          <p:nvSpPr>
            <p:cNvPr id="41" name="Rectangle 10"/>
            <p:cNvSpPr>
              <a:spLocks noChangeArrowheads="1"/>
            </p:cNvSpPr>
            <p:nvPr/>
          </p:nvSpPr>
          <p:spPr bwMode="auto">
            <a:xfrm>
              <a:off x="4056" y="1571"/>
              <a:ext cx="931"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Thalamus</a:t>
              </a:r>
            </a:p>
          </p:txBody>
        </p:sp>
        <p:sp>
          <p:nvSpPr>
            <p:cNvPr id="42" name="Line 11"/>
            <p:cNvSpPr>
              <a:spLocks noChangeShapeType="1"/>
            </p:cNvSpPr>
            <p:nvPr/>
          </p:nvSpPr>
          <p:spPr bwMode="auto">
            <a:xfrm>
              <a:off x="1296" y="2304"/>
              <a:ext cx="1246" cy="0"/>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3" name="Line 12"/>
            <p:cNvSpPr>
              <a:spLocks noChangeShapeType="1"/>
            </p:cNvSpPr>
            <p:nvPr/>
          </p:nvSpPr>
          <p:spPr bwMode="auto">
            <a:xfrm flipV="1">
              <a:off x="3216" y="2302"/>
              <a:ext cx="910" cy="290"/>
            </a:xfrm>
            <a:prstGeom prst="line">
              <a:avLst/>
            </a:prstGeom>
            <a:noFill/>
            <a:ln w="57240" cap="sq">
              <a:solidFill>
                <a:schemeClr val="accent4"/>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4" name="Line 13"/>
            <p:cNvSpPr>
              <a:spLocks noChangeShapeType="1"/>
            </p:cNvSpPr>
            <p:nvPr/>
          </p:nvSpPr>
          <p:spPr bwMode="auto">
            <a:xfrm flipV="1">
              <a:off x="2832" y="1774"/>
              <a:ext cx="1198" cy="770"/>
            </a:xfrm>
            <a:prstGeom prst="line">
              <a:avLst/>
            </a:prstGeom>
            <a:noFill/>
            <a:ln w="57240" cap="sq">
              <a:solidFill>
                <a:schemeClr val="accent4"/>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5" name="Line 14"/>
            <p:cNvSpPr>
              <a:spLocks noChangeShapeType="1"/>
            </p:cNvSpPr>
            <p:nvPr/>
          </p:nvSpPr>
          <p:spPr bwMode="auto">
            <a:xfrm flipV="1">
              <a:off x="1296" y="2638"/>
              <a:ext cx="1150" cy="98"/>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6" name="Line 15"/>
            <p:cNvSpPr>
              <a:spLocks noChangeShapeType="1"/>
            </p:cNvSpPr>
            <p:nvPr/>
          </p:nvSpPr>
          <p:spPr bwMode="auto">
            <a:xfrm flipV="1">
              <a:off x="1584" y="2926"/>
              <a:ext cx="766" cy="194"/>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7" name="Line 16"/>
            <p:cNvSpPr>
              <a:spLocks noChangeShapeType="1"/>
            </p:cNvSpPr>
            <p:nvPr/>
          </p:nvSpPr>
          <p:spPr bwMode="auto">
            <a:xfrm flipV="1">
              <a:off x="3024" y="2830"/>
              <a:ext cx="1006" cy="50"/>
            </a:xfrm>
            <a:prstGeom prst="line">
              <a:avLst/>
            </a:prstGeom>
            <a:noFill/>
            <a:ln w="57240" cap="sq">
              <a:solidFill>
                <a:schemeClr val="accent4"/>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8" name="Line 17"/>
            <p:cNvSpPr>
              <a:spLocks noChangeShapeType="1"/>
            </p:cNvSpPr>
            <p:nvPr/>
          </p:nvSpPr>
          <p:spPr bwMode="auto">
            <a:xfrm flipH="1">
              <a:off x="2878" y="1152"/>
              <a:ext cx="914" cy="1150"/>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9" name="Rectangle 18"/>
            <p:cNvSpPr>
              <a:spLocks noChangeArrowheads="1"/>
            </p:cNvSpPr>
            <p:nvPr/>
          </p:nvSpPr>
          <p:spPr bwMode="auto">
            <a:xfrm>
              <a:off x="1347" y="981"/>
              <a:ext cx="124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White Matter</a:t>
              </a:r>
            </a:p>
          </p:txBody>
        </p:sp>
        <p:sp>
          <p:nvSpPr>
            <p:cNvPr id="50" name="Rectangle 19"/>
            <p:cNvSpPr>
              <a:spLocks noChangeArrowheads="1"/>
            </p:cNvSpPr>
            <p:nvPr/>
          </p:nvSpPr>
          <p:spPr bwMode="auto">
            <a:xfrm>
              <a:off x="2451" y="645"/>
              <a:ext cx="661"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40680" bIns="0">
              <a:spAutoFit/>
            </a:bodyPr>
            <a:lstStyle>
              <a:lvl1pPr marL="39688">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1pPr>
              <a:lvl2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2pPr>
              <a:lvl3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3pPr>
              <a:lvl4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4pPr>
              <a:lvl5pPr>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5pPr>
              <a:lvl6pPr marL="25146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6pPr>
              <a:lvl7pPr marL="29718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7pPr>
              <a:lvl8pPr marL="34290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8pPr>
              <a:lvl9pPr marL="3886200" indent="-228600" defTabSz="457200" fontAlgn="base">
                <a:spcBef>
                  <a:spcPct val="0"/>
                </a:spcBef>
                <a:spcAft>
                  <a:spcPct val="0"/>
                </a:spcAft>
                <a:buClr>
                  <a:srgbClr val="000000"/>
                </a:buClr>
                <a:buSzPct val="100000"/>
                <a:buFont typeface="Times New Roman" charset="0"/>
                <a:tabLst>
                  <a:tab pos="39688" algn="l"/>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Lst>
                <a:defRPr sz="2400">
                  <a:solidFill>
                    <a:srgbClr val="000000"/>
                  </a:solidFill>
                  <a:latin typeface="Times New Roman" charset="0"/>
                  <a:ea typeface="ヒラギノ明朝 ProN W3" charset="-128"/>
                  <a:cs typeface="ヒラギノ明朝 ProN W3" charset="-128"/>
                </a:defRPr>
              </a:lvl9pPr>
            </a:lstStyle>
            <a:p>
              <a:pPr>
                <a:buClrTx/>
                <a:buFontTx/>
                <a:buNone/>
              </a:pPr>
              <a:r>
                <a:rPr lang="en-US" altLang="en-US">
                  <a:solidFill>
                    <a:schemeClr val="tx1"/>
                  </a:solidFill>
                  <a:ea typeface="MS PGothic" charset="-128"/>
                </a:rPr>
                <a:t>Cortex</a:t>
              </a:r>
            </a:p>
          </p:txBody>
        </p:sp>
        <p:sp>
          <p:nvSpPr>
            <p:cNvPr id="51" name="Line 20"/>
            <p:cNvSpPr>
              <a:spLocks noChangeShapeType="1"/>
            </p:cNvSpPr>
            <p:nvPr/>
          </p:nvSpPr>
          <p:spPr bwMode="auto">
            <a:xfrm>
              <a:off x="1875" y="1248"/>
              <a:ext cx="574" cy="910"/>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2" name="Line 21"/>
            <p:cNvSpPr>
              <a:spLocks noChangeShapeType="1"/>
            </p:cNvSpPr>
            <p:nvPr/>
          </p:nvSpPr>
          <p:spPr bwMode="auto">
            <a:xfrm flipH="1">
              <a:off x="2542" y="912"/>
              <a:ext cx="197" cy="718"/>
            </a:xfrm>
            <a:prstGeom prst="line">
              <a:avLst/>
            </a:prstGeom>
            <a:noFill/>
            <a:ln w="57240" cap="sq">
              <a:solidFill>
                <a:schemeClr val="accent4"/>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Tree>
    <p:extLst>
      <p:ext uri="{BB962C8B-B14F-4D97-AF65-F5344CB8AC3E}">
        <p14:creationId xmlns:p14="http://schemas.microsoft.com/office/powerpoint/2010/main" val="7815031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11" y="209050"/>
            <a:ext cx="8520600" cy="572700"/>
          </a:xfrm>
        </p:spPr>
        <p:txBody>
          <a:bodyPr/>
          <a:lstStyle/>
          <a:p>
            <a:r>
              <a:rPr lang="en-US" b="1" dirty="0" smtClean="0"/>
              <a:t>Schedule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035739408"/>
              </p:ext>
            </p:extLst>
          </p:nvPr>
        </p:nvGraphicFramePr>
        <p:xfrm>
          <a:off x="516610" y="1175596"/>
          <a:ext cx="7924800" cy="3520676"/>
        </p:xfrm>
        <a:graphic>
          <a:graphicData uri="http://schemas.openxmlformats.org/drawingml/2006/table">
            <a:tbl>
              <a:tblPr/>
              <a:tblGrid>
                <a:gridCol w="2641600"/>
                <a:gridCol w="2641600"/>
                <a:gridCol w="2641600"/>
              </a:tblGrid>
              <a:tr h="657978">
                <a:tc>
                  <a:txBody>
                    <a:bodyPr/>
                    <a:lstStyle/>
                    <a:p>
                      <a:pPr rtl="0" fontAlgn="t">
                        <a:spcBef>
                          <a:spcPts val="0"/>
                        </a:spcBef>
                        <a:spcAft>
                          <a:spcPts val="0"/>
                        </a:spcAft>
                      </a:pPr>
                      <a:r>
                        <a:rPr lang="is-IS" dirty="0" smtClean="0">
                          <a:effectLst/>
                        </a:rPr>
                        <a:t>9:00-9:10</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1" dirty="0" smtClean="0">
                          <a:effectLst/>
                        </a:rPr>
                        <a:t>Breaking the Ice</a:t>
                      </a:r>
                      <a:endParaRPr lang="en-US" b="1"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7978">
                <a:tc>
                  <a:txBody>
                    <a:bodyPr/>
                    <a:lstStyle/>
                    <a:p>
                      <a:pPr rtl="0" fontAlgn="t">
                        <a:spcBef>
                          <a:spcPts val="0"/>
                        </a:spcBef>
                        <a:spcAft>
                          <a:spcPts val="0"/>
                        </a:spcAft>
                      </a:pPr>
                      <a:r>
                        <a:rPr lang="is-IS" b="0" i="0" u="none" strike="noStrike" dirty="0" smtClean="0">
                          <a:solidFill>
                            <a:srgbClr val="000000"/>
                          </a:solidFill>
                          <a:effectLst/>
                          <a:latin typeface="Arial" charset="0"/>
                        </a:rPr>
                        <a:t>9:10-9:45</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1" i="0" u="none" strike="noStrike" dirty="0" smtClean="0">
                          <a:solidFill>
                            <a:srgbClr val="000000"/>
                          </a:solidFill>
                          <a:effectLst/>
                          <a:latin typeface="Arial" charset="0"/>
                        </a:rPr>
                        <a:t>What is </a:t>
                      </a:r>
                      <a:r>
                        <a:rPr lang="en-US" b="1" i="0" u="none" strike="noStrike" dirty="0" err="1" smtClean="0">
                          <a:solidFill>
                            <a:srgbClr val="000000"/>
                          </a:solidFill>
                          <a:effectLst/>
                          <a:latin typeface="Arial" charset="0"/>
                        </a:rPr>
                        <a:t>FreeSurfer</a:t>
                      </a:r>
                      <a:r>
                        <a:rPr lang="en-US" b="1" i="0" u="none" strike="noStrike" dirty="0" smtClean="0">
                          <a:solidFill>
                            <a:srgbClr val="000000"/>
                          </a:solidFill>
                          <a:effectLst/>
                          <a:latin typeface="Arial" charset="0"/>
                        </a:rPr>
                        <a:t>? </a:t>
                      </a: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dirty="0">
                          <a:solidFill>
                            <a:srgbClr val="000000"/>
                          </a:solidFill>
                          <a:effectLst/>
                          <a:latin typeface="Arial" charset="0"/>
                        </a:rPr>
                        <a:t>Quick intro to FS and associated jargon</a:t>
                      </a: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is-IS" b="0" i="0" u="none" strike="noStrike" dirty="0" smtClean="0">
                          <a:solidFill>
                            <a:srgbClr val="000000"/>
                          </a:solidFill>
                          <a:effectLst/>
                          <a:latin typeface="Arial" charset="0"/>
                        </a:rPr>
                        <a:t>9:45-10:15</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b="1" dirty="0" smtClean="0"/>
                        <a:t>Unix Tutorial</a:t>
                      </a:r>
                    </a:p>
                    <a:p>
                      <a:pPr rtl="0" fontAlgn="t">
                        <a:spcBef>
                          <a:spcPts val="0"/>
                        </a:spcBef>
                        <a:spcAft>
                          <a:spcPts val="0"/>
                        </a:spcAft>
                      </a:pP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b="0" dirty="0" smtClean="0"/>
                        <a:t>What</a:t>
                      </a:r>
                      <a:r>
                        <a:rPr lang="en-US" b="0" baseline="0" dirty="0" smtClean="0"/>
                        <a:t> is the terminal?</a:t>
                      </a:r>
                      <a:endParaRPr lang="en-US" b="0" dirty="0" smtClean="0"/>
                    </a:p>
                    <a:p>
                      <a:pPr rtl="0" fontAlgn="t">
                        <a:spcBef>
                          <a:spcPts val="0"/>
                        </a:spcBef>
                        <a:spcAft>
                          <a:spcPts val="0"/>
                        </a:spcAft>
                      </a:pP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is-IS" dirty="0" smtClean="0">
                          <a:effectLst/>
                        </a:rPr>
                        <a:t>10:15-10:30</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i="1" dirty="0" smtClean="0">
                          <a:effectLst/>
                        </a:rPr>
                        <a:t>break</a:t>
                      </a:r>
                      <a:endParaRPr lang="en-US" i="1"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dirty="0" smtClean="0">
                          <a:effectLst/>
                        </a:rPr>
                        <a:t>Q&amp;A</a:t>
                      </a:r>
                      <a:r>
                        <a:rPr lang="en-US" baseline="0" dirty="0" smtClean="0">
                          <a:effectLst/>
                        </a:rPr>
                        <a:t> – review </a:t>
                      </a: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is-IS" b="0" i="0" u="none" strike="noStrike" dirty="0" smtClean="0">
                          <a:solidFill>
                            <a:srgbClr val="000000"/>
                          </a:solidFill>
                          <a:effectLst/>
                          <a:latin typeface="Arial" charset="0"/>
                        </a:rPr>
                        <a:t>10:30-11:00</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b="1" dirty="0" smtClean="0"/>
                        <a:t>Installation</a:t>
                      </a:r>
                      <a:endParaRPr lang="en-US" b="1" dirty="0"/>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b="0" i="0" u="none" strike="noStrike" dirty="0" smtClean="0">
                          <a:solidFill>
                            <a:srgbClr val="000000"/>
                          </a:solidFill>
                          <a:effectLst/>
                          <a:latin typeface="Arial" charset="0"/>
                        </a:rPr>
                        <a:t>Downloading and installing software + tutorial data</a:t>
                      </a:r>
                      <a:endParaRPr lang="en-US" b="0" dirty="0"/>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is-IS" b="0" i="0" u="none" strike="noStrike" dirty="0" smtClean="0">
                          <a:solidFill>
                            <a:srgbClr val="000000"/>
                          </a:solidFill>
                          <a:effectLst/>
                          <a:latin typeface="Arial" charset="0"/>
                        </a:rPr>
                        <a:t>11:00-12:00pm</a:t>
                      </a:r>
                      <a:endParaRPr lang="is-I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1" i="0" u="none" strike="noStrike" dirty="0" smtClean="0">
                          <a:solidFill>
                            <a:srgbClr val="000000"/>
                          </a:solidFill>
                          <a:effectLst/>
                          <a:latin typeface="Arial" charset="0"/>
                        </a:rPr>
                        <a:t>Exercises, Q&amp;A</a:t>
                      </a: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dirty="0" smtClean="0">
                          <a:solidFill>
                            <a:srgbClr val="000000"/>
                          </a:solidFill>
                          <a:effectLst/>
                          <a:latin typeface="Arial" charset="0"/>
                        </a:rPr>
                        <a:t>Sharing of tools, code and documentation for </a:t>
                      </a:r>
                      <a:r>
                        <a:rPr lang="en-US" b="0" i="0" u="none" strike="noStrike" dirty="0" err="1" smtClean="0">
                          <a:solidFill>
                            <a:srgbClr val="000000"/>
                          </a:solidFill>
                          <a:effectLst/>
                          <a:latin typeface="Arial" charset="0"/>
                        </a:rPr>
                        <a:t>FreeSurfer</a:t>
                      </a:r>
                      <a:endParaRPr lang="en-US" dirty="0">
                        <a:effectLst/>
                      </a:endParaRPr>
                    </a:p>
                  </a:txBody>
                  <a:tcPr marL="88900" marR="88900" marT="88900" marB="889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6" name="Straight Connector 5"/>
          <p:cNvCxnSpPr/>
          <p:nvPr/>
        </p:nvCxnSpPr>
        <p:spPr>
          <a:xfrm>
            <a:off x="154542" y="781750"/>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927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55850" y="400780"/>
            <a:ext cx="85206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b="1" dirty="0" smtClean="0"/>
              <a:t>Combined Segmentations</a:t>
            </a:r>
            <a:endParaRPr lang="en-US" sz="2800" b="1" dirty="0"/>
          </a:p>
        </p:txBody>
      </p:sp>
      <p:cxnSp>
        <p:nvCxnSpPr>
          <p:cNvPr id="32" name="Straight Connector 31"/>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7"/>
          <p:cNvPicPr>
            <a:picLocks noChangeAspect="1" noChangeArrowheads="1"/>
          </p:cNvPicPr>
          <p:nvPr/>
        </p:nvPicPr>
        <p:blipFill>
          <a:blip r:embed="rId3">
            <a:extLst>
              <a:ext uri="{28A0092B-C50C-407E-A947-70E740481C1C}">
                <a14:useLocalDpi xmlns:a14="http://schemas.microsoft.com/office/drawing/2010/main" val="0"/>
              </a:ext>
            </a:extLst>
          </a:blip>
          <a:srcRect l="23848" t="23381" r="23848" b="30779"/>
          <a:stretch>
            <a:fillRect/>
          </a:stretch>
        </p:blipFill>
        <p:spPr bwMode="auto">
          <a:xfrm>
            <a:off x="4620985" y="1430537"/>
            <a:ext cx="3162300" cy="2882900"/>
          </a:xfrm>
          <a:prstGeom prst="rect">
            <a:avLst/>
          </a:prstGeom>
          <a:noFill/>
          <a:ln>
            <a:noFill/>
          </a:ln>
          <a:effectLst/>
          <a:extLst>
            <a:ext uri="{909E8E84-426E-40DD-AFC4-6F175D3DCCD1}">
              <a14:hiddenFill xmlns:a14="http://schemas.microsoft.com/office/drawing/2010/main">
                <a:blipFill dpi="0" rotWithShape="0">
                  <a:blip/>
                  <a:srcRect l="23848" t="23381" r="23848" b="30779"/>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 name="Picture 5"/>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213" l="536" r="98393"/>
                    </a14:imgEffect>
                  </a14:imgLayer>
                </a14:imgProps>
              </a:ext>
              <a:ext uri="{28A0092B-C50C-407E-A947-70E740481C1C}">
                <a14:useLocalDpi xmlns:a14="http://schemas.microsoft.com/office/drawing/2010/main" val="0"/>
              </a:ext>
            </a:extLst>
          </a:blip>
          <a:srcRect/>
          <a:stretch>
            <a:fillRect/>
          </a:stretch>
        </p:blipFill>
        <p:spPr bwMode="auto">
          <a:xfrm>
            <a:off x="459241" y="1205848"/>
            <a:ext cx="2625725" cy="1785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l="22305" t="23381" r="23848" b="32254"/>
          <a:stretch>
            <a:fillRect/>
          </a:stretch>
        </p:blipFill>
        <p:spPr bwMode="auto">
          <a:xfrm>
            <a:off x="705303" y="3181292"/>
            <a:ext cx="2133600" cy="1828800"/>
          </a:xfrm>
          <a:prstGeom prst="rect">
            <a:avLst/>
          </a:prstGeom>
          <a:noFill/>
          <a:ln>
            <a:noFill/>
          </a:ln>
          <a:effectLst/>
          <a:extLst>
            <a:ext uri="{909E8E84-426E-40DD-AFC4-6F175D3DCCD1}">
              <a14:hiddenFill xmlns:a14="http://schemas.microsoft.com/office/drawing/2010/main">
                <a:blipFill dpi="0" rotWithShape="0">
                  <a:blip/>
                  <a:srcRect l="22305" t="23381" r="23848" b="3225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3" name="Straight Arrow Connector 2"/>
          <p:cNvCxnSpPr/>
          <p:nvPr/>
        </p:nvCxnSpPr>
        <p:spPr>
          <a:xfrm flipV="1">
            <a:off x="3084966" y="3294712"/>
            <a:ext cx="1211263" cy="80098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84115" y="1906830"/>
            <a:ext cx="1291658" cy="45453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99786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00150" y="171450"/>
            <a:ext cx="6557963" cy="857250"/>
          </a:xfrm>
        </p:spPr>
        <p:txBody>
          <a:bodyPr/>
          <a:lstStyle/>
          <a:p>
            <a:pPr eaLnBrk="1" hangingPunct="1"/>
            <a:r>
              <a:rPr lang="en-US" altLang="en-US">
                <a:ea typeface="MS PGothic" charset="-128"/>
              </a:rPr>
              <a:t> </a:t>
            </a:r>
          </a:p>
        </p:txBody>
      </p:sp>
      <p:sp>
        <p:nvSpPr>
          <p:cNvPr id="9" name="Rectangle 4"/>
          <p:cNvSpPr>
            <a:spLocks noChangeArrowheads="1"/>
          </p:cNvSpPr>
          <p:nvPr/>
        </p:nvSpPr>
        <p:spPr bwMode="auto">
          <a:xfrm>
            <a:off x="223838" y="171450"/>
            <a:ext cx="6972300" cy="857250"/>
          </a:xfrm>
          <a:prstGeom prst="rect">
            <a:avLst/>
          </a:prstGeom>
          <a:noFill/>
          <a:ln>
            <a:noFill/>
          </a:ln>
          <a:effectLst/>
          <a:extLst/>
        </p:spPr>
        <p:txBody>
          <a:bodyPr lIns="67866" tIns="33338" rIns="67866" bIns="33338" anchor="ctr"/>
          <a:lstStyle/>
          <a:p>
            <a:pPr>
              <a:defRPr/>
            </a:pPr>
            <a:r>
              <a:rPr lang="en-US" sz="2800" b="1" dirty="0">
                <a:solidFill>
                  <a:schemeClr val="tx1"/>
                </a:solidFill>
                <a:latin typeface="+mj-lt"/>
                <a:ea typeface="ＭＳ Ｐゴシック" charset="0"/>
              </a:rPr>
              <a:t>Aging Thickness Study</a:t>
            </a:r>
          </a:p>
        </p:txBody>
      </p:sp>
      <p:sp>
        <p:nvSpPr>
          <p:cNvPr id="11" name="Rectangle 10"/>
          <p:cNvSpPr/>
          <p:nvPr/>
        </p:nvSpPr>
        <p:spPr>
          <a:xfrm>
            <a:off x="4618650" y="472679"/>
            <a:ext cx="2858475" cy="338554"/>
          </a:xfrm>
          <a:prstGeom prst="rect">
            <a:avLst/>
          </a:prstGeom>
        </p:spPr>
        <p:txBody>
          <a:bodyPr wrap="none">
            <a:spAutoFit/>
          </a:bodyPr>
          <a:lstStyle/>
          <a:p>
            <a:pPr lvl="1">
              <a:buClr>
                <a:schemeClr val="accent1">
                  <a:lumMod val="75000"/>
                </a:schemeClr>
              </a:buClr>
              <a:defRPr/>
            </a:pPr>
            <a:r>
              <a:rPr lang="en-US" sz="1600" dirty="0">
                <a:solidFill>
                  <a:schemeClr val="tx1"/>
                </a:solidFill>
                <a:latin typeface="+mn-lt"/>
                <a:ea typeface="ＭＳ Ｐゴシック" pitchFamily="34" charset="-128"/>
              </a:rPr>
              <a:t>N=40 (all in </a:t>
            </a:r>
            <a:r>
              <a:rPr lang="en-US" sz="1600" dirty="0" err="1">
                <a:solidFill>
                  <a:schemeClr val="tx1"/>
                </a:solidFill>
                <a:latin typeface="+mn-lt"/>
                <a:ea typeface="ＭＳ Ｐゴシック" pitchFamily="34" charset="-128"/>
              </a:rPr>
              <a:t>fsaverage</a:t>
            </a:r>
            <a:r>
              <a:rPr lang="en-US" sz="1600" dirty="0">
                <a:solidFill>
                  <a:schemeClr val="tx1"/>
                </a:solidFill>
                <a:latin typeface="+mn-lt"/>
                <a:ea typeface="ＭＳ Ｐゴシック" pitchFamily="34" charset="-128"/>
              </a:rPr>
              <a:t> space)</a:t>
            </a:r>
          </a:p>
        </p:txBody>
      </p:sp>
      <p:pic>
        <p:nvPicPr>
          <p:cNvPr id="92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2814509"/>
            <a:ext cx="2888456" cy="211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228726" y="1039287"/>
            <a:ext cx="6880622" cy="15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 Box 3"/>
          <p:cNvSpPr txBox="1">
            <a:spLocks noChangeArrowheads="1"/>
          </p:cNvSpPr>
          <p:nvPr/>
        </p:nvSpPr>
        <p:spPr bwMode="auto">
          <a:xfrm>
            <a:off x="4023122" y="4754036"/>
            <a:ext cx="502165" cy="23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410" tIns="38340" rIns="76410" bIns="3834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9pPr>
          </a:lstStyle>
          <a:p>
            <a:r>
              <a:rPr lang="en-US" altLang="en-US" sz="1050" b="1">
                <a:solidFill>
                  <a:schemeClr val="tx1"/>
                </a:solidFill>
                <a:latin typeface="Arial" charset="0"/>
              </a:rPr>
              <a:t>p&lt;.01</a:t>
            </a:r>
          </a:p>
        </p:txBody>
      </p:sp>
      <p:pic>
        <p:nvPicPr>
          <p:cNvPr id="92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3356" y="2697828"/>
            <a:ext cx="2101454" cy="133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3357" y="3945602"/>
            <a:ext cx="2094310" cy="8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094" y="2696636"/>
            <a:ext cx="2121694" cy="132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9"/>
          <p:cNvPicPr>
            <a:picLocks noChangeAspect="1" noChangeArrowheads="1"/>
          </p:cNvPicPr>
          <p:nvPr/>
        </p:nvPicPr>
        <p:blipFill>
          <a:blip r:embed="rId7">
            <a:extLst>
              <a:ext uri="{28A0092B-C50C-407E-A947-70E740481C1C}">
                <a14:useLocalDpi xmlns:a14="http://schemas.microsoft.com/office/drawing/2010/main" val="0"/>
              </a:ext>
            </a:extLst>
          </a:blip>
          <a:srcRect l="95659" t="713" r="1534" b="84271"/>
          <a:stretch>
            <a:fillRect/>
          </a:stretch>
        </p:blipFill>
        <p:spPr bwMode="auto">
          <a:xfrm>
            <a:off x="6291263" y="4478455"/>
            <a:ext cx="108347" cy="5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0"/>
          <p:cNvSpPr txBox="1">
            <a:spLocks noChangeArrowheads="1"/>
          </p:cNvSpPr>
          <p:nvPr/>
        </p:nvSpPr>
        <p:spPr bwMode="auto">
          <a:xfrm>
            <a:off x="6350795" y="4565370"/>
            <a:ext cx="829865" cy="33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410" tIns="38340" rIns="76410" bIns="3834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9pPr>
          </a:lstStyle>
          <a:p>
            <a:r>
              <a:rPr lang="en-US" altLang="en-US" sz="825">
                <a:solidFill>
                  <a:schemeClr val="tx1"/>
                </a:solidFill>
                <a:latin typeface="Arial" charset="0"/>
              </a:rPr>
              <a:t>Positive Age Correlation</a:t>
            </a:r>
          </a:p>
        </p:txBody>
      </p:sp>
      <p:pic>
        <p:nvPicPr>
          <p:cNvPr id="9229" name="Picture 11"/>
          <p:cNvPicPr>
            <a:picLocks noChangeAspect="1" noChangeArrowheads="1"/>
          </p:cNvPicPr>
          <p:nvPr/>
        </p:nvPicPr>
        <p:blipFill>
          <a:blip r:embed="rId8">
            <a:extLst>
              <a:ext uri="{28A0092B-C50C-407E-A947-70E740481C1C}">
                <a14:useLocalDpi xmlns:a14="http://schemas.microsoft.com/office/drawing/2010/main" val="0"/>
              </a:ext>
            </a:extLst>
          </a:blip>
          <a:srcRect l="95317" t="5394" r="1534" b="79793"/>
          <a:stretch>
            <a:fillRect/>
          </a:stretch>
        </p:blipFill>
        <p:spPr bwMode="auto">
          <a:xfrm>
            <a:off x="6291263" y="3962914"/>
            <a:ext cx="10834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Text Box 12"/>
          <p:cNvSpPr txBox="1">
            <a:spLocks noChangeArrowheads="1"/>
          </p:cNvSpPr>
          <p:nvPr/>
        </p:nvSpPr>
        <p:spPr bwMode="auto">
          <a:xfrm>
            <a:off x="6356748" y="4054592"/>
            <a:ext cx="898922" cy="33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410" tIns="38340" rIns="76410" bIns="3834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MS PGothic" charset="-128"/>
              </a:defRPr>
            </a:lvl9pPr>
          </a:lstStyle>
          <a:p>
            <a:r>
              <a:rPr lang="en-US" altLang="en-US" sz="825">
                <a:solidFill>
                  <a:schemeClr val="tx1"/>
                </a:solidFill>
                <a:latin typeface="Arial" charset="0"/>
              </a:rPr>
              <a:t>Negative Age Correlation</a:t>
            </a:r>
          </a:p>
        </p:txBody>
      </p:sp>
      <p:cxnSp>
        <p:nvCxnSpPr>
          <p:cNvPr id="15" name="Straight Connector 14"/>
          <p:cNvCxnSpPr/>
          <p:nvPr/>
        </p:nvCxnSpPr>
        <p:spPr>
          <a:xfrm>
            <a:off x="155850" y="91565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505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US" b="1" dirty="0" smtClean="0"/>
              <a:t>Unix Tutorial</a:t>
            </a:r>
            <a:endParaRPr lang="en" b="1"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lang="en" dirty="0"/>
          </a:p>
          <a:p>
            <a:pPr lvl="0">
              <a:spcBef>
                <a:spcPts val="0"/>
              </a:spcBef>
              <a:buNone/>
            </a:pPr>
            <a:endParaRPr dirty="0"/>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641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sp>
        <p:nvSpPr>
          <p:cNvPr id="3" name="Text Placeholder 2"/>
          <p:cNvSpPr>
            <a:spLocks noGrp="1"/>
          </p:cNvSpPr>
          <p:nvPr>
            <p:ph type="body" idx="1"/>
          </p:nvPr>
        </p:nvSpPr>
        <p:spPr/>
        <p:txBody>
          <a:bodyPr/>
          <a:lstStyle/>
          <a:p>
            <a:r>
              <a:rPr lang="en-US" dirty="0" smtClean="0"/>
              <a:t>       📌  	UNIX is a </a:t>
            </a:r>
            <a:r>
              <a:rPr lang="en-US" u="sng" dirty="0" smtClean="0"/>
              <a:t>fundamental</a:t>
            </a:r>
            <a:r>
              <a:rPr lang="en-US" dirty="0" smtClean="0"/>
              <a:t> tool for manipulating files, tuning your system,	performing network tasks, installing new software, automating routine 	tasks, etc. </a:t>
            </a:r>
          </a:p>
          <a:p>
            <a:r>
              <a:rPr lang="en-US" dirty="0" smtClean="0"/>
              <a:t>      📌 	You must learn UNIX if you are serious about neuroimaging. </a:t>
            </a:r>
          </a:p>
          <a:p>
            <a:r>
              <a:rPr lang="en-US" dirty="0" smtClean="0"/>
              <a:t>      📌 	Getting started is easy - Just open a terminal!</a:t>
            </a:r>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996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270" y="1079717"/>
            <a:ext cx="6706254" cy="3943250"/>
          </a:xfrm>
          <a:prstGeom prst="rect">
            <a:avLst/>
          </a:prstGeom>
        </p:spPr>
      </p:pic>
      <p:sp>
        <p:nvSpPr>
          <p:cNvPr id="7" name="Right Arrow 6"/>
          <p:cNvSpPr/>
          <p:nvPr/>
        </p:nvSpPr>
        <p:spPr>
          <a:xfrm>
            <a:off x="1621642" y="4609171"/>
            <a:ext cx="407879" cy="185853"/>
          </a:xfrm>
          <a:prstGeom prst="rightArrow">
            <a:avLst>
              <a:gd name="adj1" fmla="val 269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p:cNvSpPr/>
          <p:nvPr/>
        </p:nvSpPr>
        <p:spPr>
          <a:xfrm>
            <a:off x="1326173" y="1415829"/>
            <a:ext cx="703348" cy="303313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2137" y="2251756"/>
            <a:ext cx="1429561" cy="1123384"/>
          </a:xfrm>
          <a:prstGeom prst="rect">
            <a:avLst/>
          </a:prstGeom>
          <a:noFill/>
        </p:spPr>
        <p:txBody>
          <a:bodyPr wrap="square" rtlCol="0">
            <a:spAutoFit/>
          </a:bodyPr>
          <a:lstStyle/>
          <a:p>
            <a:r>
              <a:rPr lang="en-US" dirty="0" smtClean="0"/>
              <a:t>Default Environment Settings&amp; Commands </a:t>
            </a:r>
          </a:p>
          <a:p>
            <a:r>
              <a:rPr lang="en-US" sz="1100" i="1" dirty="0" smtClean="0"/>
              <a:t>set in .</a:t>
            </a:r>
            <a:r>
              <a:rPr lang="en-US" sz="1100" i="1" dirty="0" err="1" smtClean="0"/>
              <a:t>bash_profile</a:t>
            </a:r>
            <a:endParaRPr lang="en-US" sz="1100" i="1" dirty="0"/>
          </a:p>
        </p:txBody>
      </p:sp>
      <p:sp>
        <p:nvSpPr>
          <p:cNvPr id="10" name="TextBox 9"/>
          <p:cNvSpPr txBox="1"/>
          <p:nvPr/>
        </p:nvSpPr>
        <p:spPr>
          <a:xfrm>
            <a:off x="-47808" y="4548208"/>
            <a:ext cx="1669450" cy="307777"/>
          </a:xfrm>
          <a:prstGeom prst="rect">
            <a:avLst/>
          </a:prstGeom>
          <a:noFill/>
        </p:spPr>
        <p:txBody>
          <a:bodyPr wrap="square" rtlCol="0">
            <a:spAutoFit/>
          </a:bodyPr>
          <a:lstStyle/>
          <a:p>
            <a:r>
              <a:rPr lang="en-US" dirty="0" smtClean="0"/>
              <a:t>Command Prompt</a:t>
            </a:r>
            <a:endParaRPr lang="en-US" dirty="0"/>
          </a:p>
        </p:txBody>
      </p:sp>
    </p:spTree>
    <p:extLst>
      <p:ext uri="{BB962C8B-B14F-4D97-AF65-F5344CB8AC3E}">
        <p14:creationId xmlns:p14="http://schemas.microsoft.com/office/powerpoint/2010/main" val="506291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Unix :: A Hierarchical File System</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hierar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8647"/>
            <a:ext cx="4731402" cy="371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646057" y="1162100"/>
            <a:ext cx="2839239" cy="369332"/>
          </a:xfrm>
          <a:prstGeom prst="rect">
            <a:avLst/>
          </a:prstGeom>
          <a:noFill/>
        </p:spPr>
        <p:txBody>
          <a:bodyPr wrap="none" rtlCol="0">
            <a:spAutoFit/>
          </a:bodyPr>
          <a:lstStyle/>
          <a:p>
            <a:r>
              <a:rPr lang="en-US" sz="1800" b="1" dirty="0" smtClean="0"/>
              <a:t>Navigating File Systems</a:t>
            </a:r>
            <a:endParaRPr lang="en-US" sz="1800" b="1" dirty="0"/>
          </a:p>
        </p:txBody>
      </p:sp>
      <p:sp>
        <p:nvSpPr>
          <p:cNvPr id="7" name="TextBox 6"/>
          <p:cNvSpPr txBox="1"/>
          <p:nvPr/>
        </p:nvSpPr>
        <p:spPr>
          <a:xfrm>
            <a:off x="5239695" y="1675807"/>
            <a:ext cx="3651962" cy="1815882"/>
          </a:xfrm>
          <a:prstGeom prst="rect">
            <a:avLst/>
          </a:prstGeom>
          <a:noFill/>
          <a:ln>
            <a:solidFill>
              <a:schemeClr val="tx1"/>
            </a:solidFill>
          </a:ln>
        </p:spPr>
        <p:txBody>
          <a:bodyPr wrap="none" rtlCol="0">
            <a:spAutoFit/>
          </a:bodyPr>
          <a:lstStyle/>
          <a:p>
            <a:r>
              <a:rPr lang="en-US" b="1" dirty="0" smtClean="0"/>
              <a:t>Basic</a:t>
            </a:r>
          </a:p>
          <a:p>
            <a:r>
              <a:rPr lang="en-US" dirty="0" err="1" smtClean="0"/>
              <a:t>pwd</a:t>
            </a:r>
            <a:r>
              <a:rPr lang="en-US" dirty="0" smtClean="0"/>
              <a:t>         	--         print working directory</a:t>
            </a:r>
          </a:p>
          <a:p>
            <a:r>
              <a:rPr lang="en-US" dirty="0" smtClean="0"/>
              <a:t>cd 	--         change directory</a:t>
            </a:r>
          </a:p>
          <a:p>
            <a:r>
              <a:rPr lang="en-US" dirty="0" smtClean="0"/>
              <a:t>ls             	--         list directory contents</a:t>
            </a:r>
          </a:p>
          <a:p>
            <a:endParaRPr lang="en-US" dirty="0"/>
          </a:p>
          <a:p>
            <a:r>
              <a:rPr lang="en-US" b="1" dirty="0" smtClean="0"/>
              <a:t>Advanced Usage</a:t>
            </a:r>
          </a:p>
          <a:p>
            <a:r>
              <a:rPr lang="en-US" dirty="0" err="1" smtClean="0"/>
              <a:t>pushd</a:t>
            </a:r>
            <a:r>
              <a:rPr lang="en-US" dirty="0" smtClean="0"/>
              <a:t>      	--          save current directory</a:t>
            </a:r>
          </a:p>
          <a:p>
            <a:r>
              <a:rPr lang="en-US" dirty="0" err="1" smtClean="0"/>
              <a:t>popd</a:t>
            </a:r>
            <a:r>
              <a:rPr lang="en-US" dirty="0" smtClean="0"/>
              <a:t>        	--          return to saved directory</a:t>
            </a:r>
            <a:endParaRPr lang="en-US" dirty="0"/>
          </a:p>
        </p:txBody>
      </p:sp>
      <p:cxnSp>
        <p:nvCxnSpPr>
          <p:cNvPr id="9" name="Straight Connector 8"/>
          <p:cNvCxnSpPr/>
          <p:nvPr/>
        </p:nvCxnSpPr>
        <p:spPr>
          <a:xfrm>
            <a:off x="5569047" y="1531432"/>
            <a:ext cx="2993258" cy="0"/>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0" name="TextBox 9"/>
          <p:cNvSpPr txBox="1"/>
          <p:nvPr/>
        </p:nvSpPr>
        <p:spPr>
          <a:xfrm>
            <a:off x="2728684" y="1375387"/>
            <a:ext cx="333746" cy="400110"/>
          </a:xfrm>
          <a:prstGeom prst="rect">
            <a:avLst/>
          </a:prstGeom>
          <a:noFill/>
        </p:spPr>
        <p:txBody>
          <a:bodyPr wrap="none" rtlCol="0">
            <a:spAutoFit/>
          </a:bodyPr>
          <a:lstStyle/>
          <a:p>
            <a:r>
              <a:rPr lang="en-US" sz="2000" b="1" dirty="0">
                <a:solidFill>
                  <a:schemeClr val="accent5">
                    <a:lumMod val="75000"/>
                  </a:schemeClr>
                </a:solidFill>
              </a:rPr>
              <a:t>~</a:t>
            </a:r>
          </a:p>
        </p:txBody>
      </p:sp>
    </p:spTree>
    <p:extLst>
      <p:ext uri="{BB962C8B-B14F-4D97-AF65-F5344CB8AC3E}">
        <p14:creationId xmlns:p14="http://schemas.microsoft.com/office/powerpoint/2010/main" val="692666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Anatomy of a Command</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4"/>
          <p:cNvSpPr>
            <a:spLocks noChangeArrowheads="1"/>
          </p:cNvSpPr>
          <p:nvPr/>
        </p:nvSpPr>
        <p:spPr bwMode="auto">
          <a:xfrm>
            <a:off x="2363046" y="1386756"/>
            <a:ext cx="3886200" cy="628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a:t>command   -option1   –option2    file</a:t>
            </a:r>
          </a:p>
        </p:txBody>
      </p:sp>
      <p:sp>
        <p:nvSpPr>
          <p:cNvPr id="12" name="Rectangle 5"/>
          <p:cNvSpPr>
            <a:spLocks noChangeArrowheads="1"/>
          </p:cNvSpPr>
          <p:nvPr/>
        </p:nvSpPr>
        <p:spPr bwMode="auto">
          <a:xfrm>
            <a:off x="2363046" y="2330009"/>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a:t>command   - -help</a:t>
            </a:r>
          </a:p>
        </p:txBody>
      </p:sp>
      <p:sp>
        <p:nvSpPr>
          <p:cNvPr id="13" name="Rectangle 5"/>
          <p:cNvSpPr>
            <a:spLocks noChangeArrowheads="1"/>
          </p:cNvSpPr>
          <p:nvPr/>
        </p:nvSpPr>
        <p:spPr bwMode="auto">
          <a:xfrm>
            <a:off x="4420446" y="2330009"/>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dirty="0"/>
              <a:t>command   </a:t>
            </a:r>
            <a:r>
              <a:rPr lang="en-US" altLang="en-US" sz="1350" dirty="0" smtClean="0"/>
              <a:t>-h</a:t>
            </a:r>
            <a:endParaRPr lang="en-US" altLang="en-US" sz="1350" dirty="0"/>
          </a:p>
        </p:txBody>
      </p:sp>
      <p:sp>
        <p:nvSpPr>
          <p:cNvPr id="14" name="Rectangle 5"/>
          <p:cNvSpPr>
            <a:spLocks noChangeArrowheads="1"/>
          </p:cNvSpPr>
          <p:nvPr/>
        </p:nvSpPr>
        <p:spPr bwMode="auto">
          <a:xfrm>
            <a:off x="3391746" y="3101812"/>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a:t>man   __ </a:t>
            </a:r>
          </a:p>
        </p:txBody>
      </p:sp>
      <p:sp>
        <p:nvSpPr>
          <p:cNvPr id="17" name="Rectangle 13"/>
          <p:cNvSpPr>
            <a:spLocks noChangeArrowheads="1"/>
          </p:cNvSpPr>
          <p:nvPr/>
        </p:nvSpPr>
        <p:spPr bwMode="auto">
          <a:xfrm>
            <a:off x="1944412" y="4155324"/>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a:t>ls   --help</a:t>
            </a:r>
          </a:p>
        </p:txBody>
      </p:sp>
      <p:sp>
        <p:nvSpPr>
          <p:cNvPr id="18" name="Text Box 14"/>
          <p:cNvSpPr txBox="1">
            <a:spLocks noChangeArrowheads="1"/>
          </p:cNvSpPr>
          <p:nvPr/>
        </p:nvSpPr>
        <p:spPr bwMode="auto">
          <a:xfrm>
            <a:off x="4016731" y="3701077"/>
            <a:ext cx="62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eaLnBrk="1" hangingPunct="1">
              <a:spcBef>
                <a:spcPct val="50000"/>
              </a:spcBef>
            </a:pPr>
            <a:r>
              <a:rPr lang="en-US" altLang="en-US" sz="1800" dirty="0"/>
              <a:t>Try</a:t>
            </a:r>
            <a:r>
              <a:rPr lang="en-US" altLang="en-US" sz="1350" dirty="0"/>
              <a:t>:</a:t>
            </a:r>
          </a:p>
        </p:txBody>
      </p:sp>
      <p:sp>
        <p:nvSpPr>
          <p:cNvPr id="19" name="TextBox 1"/>
          <p:cNvSpPr txBox="1">
            <a:spLocks noChangeArrowheads="1"/>
          </p:cNvSpPr>
          <p:nvPr/>
        </p:nvSpPr>
        <p:spPr bwMode="auto">
          <a:xfrm>
            <a:off x="4114800" y="4212474"/>
            <a:ext cx="4026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eaLnBrk="1" hangingPunct="1"/>
            <a:r>
              <a:rPr lang="en-US" altLang="en-US" sz="1800" b="1"/>
              <a:t>or</a:t>
            </a:r>
          </a:p>
        </p:txBody>
      </p:sp>
      <p:sp>
        <p:nvSpPr>
          <p:cNvPr id="20" name="Rectangle 13"/>
          <p:cNvSpPr>
            <a:spLocks noChangeArrowheads="1"/>
          </p:cNvSpPr>
          <p:nvPr/>
        </p:nvSpPr>
        <p:spPr bwMode="auto">
          <a:xfrm>
            <a:off x="4859062" y="4155324"/>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Book Antiqua" charset="0"/>
                <a:ea typeface="ＭＳ Ｐゴシック" charset="-128"/>
              </a:defRPr>
            </a:lvl1pPr>
            <a:lvl2pPr marL="742950" indent="-285750" eaLnBrk="0" hangingPunct="0">
              <a:defRPr sz="2400">
                <a:solidFill>
                  <a:schemeClr val="tx1"/>
                </a:solidFill>
                <a:latin typeface="Book Antiqua" charset="0"/>
                <a:ea typeface="ＭＳ Ｐゴシック" charset="-128"/>
              </a:defRPr>
            </a:lvl2pPr>
            <a:lvl3pPr marL="1143000" indent="-228600" eaLnBrk="0" hangingPunct="0">
              <a:defRPr sz="2400">
                <a:solidFill>
                  <a:schemeClr val="tx1"/>
                </a:solidFill>
                <a:latin typeface="Book Antiqua" charset="0"/>
                <a:ea typeface="ＭＳ Ｐゴシック" charset="-128"/>
              </a:defRPr>
            </a:lvl3pPr>
            <a:lvl4pPr marL="1600200" indent="-228600" eaLnBrk="0" hangingPunct="0">
              <a:defRPr sz="2400">
                <a:solidFill>
                  <a:schemeClr val="tx1"/>
                </a:solidFill>
                <a:latin typeface="Book Antiqua" charset="0"/>
                <a:ea typeface="ＭＳ Ｐゴシック" charset="-128"/>
              </a:defRPr>
            </a:lvl4pPr>
            <a:lvl5pPr marL="2057400" indent="-228600" eaLnBrk="0" hangingPunct="0">
              <a:defRPr sz="2400">
                <a:solidFill>
                  <a:schemeClr val="tx1"/>
                </a:solidFill>
                <a:latin typeface="Book Antiqua" charset="0"/>
                <a:ea typeface="ＭＳ Ｐゴシック" charset="-128"/>
              </a:defRPr>
            </a:lvl5pPr>
            <a:lvl6pPr marL="2514600" indent="-228600" eaLnBrk="0" fontAlgn="base" hangingPunct="0">
              <a:spcBef>
                <a:spcPct val="0"/>
              </a:spcBef>
              <a:spcAft>
                <a:spcPct val="0"/>
              </a:spcAft>
              <a:defRPr sz="2400">
                <a:solidFill>
                  <a:schemeClr val="tx1"/>
                </a:solidFill>
                <a:latin typeface="Book Antiqua" charset="0"/>
                <a:ea typeface="ＭＳ Ｐゴシック" charset="-128"/>
              </a:defRPr>
            </a:lvl6pPr>
            <a:lvl7pPr marL="2971800" indent="-228600" eaLnBrk="0" fontAlgn="base" hangingPunct="0">
              <a:spcBef>
                <a:spcPct val="0"/>
              </a:spcBef>
              <a:spcAft>
                <a:spcPct val="0"/>
              </a:spcAft>
              <a:defRPr sz="2400">
                <a:solidFill>
                  <a:schemeClr val="tx1"/>
                </a:solidFill>
                <a:latin typeface="Book Antiqua" charset="0"/>
                <a:ea typeface="ＭＳ Ｐゴシック" charset="-128"/>
              </a:defRPr>
            </a:lvl7pPr>
            <a:lvl8pPr marL="3429000" indent="-228600" eaLnBrk="0" fontAlgn="base" hangingPunct="0">
              <a:spcBef>
                <a:spcPct val="0"/>
              </a:spcBef>
              <a:spcAft>
                <a:spcPct val="0"/>
              </a:spcAft>
              <a:defRPr sz="2400">
                <a:solidFill>
                  <a:schemeClr val="tx1"/>
                </a:solidFill>
                <a:latin typeface="Book Antiqua" charset="0"/>
                <a:ea typeface="ＭＳ Ｐゴシック" charset="-128"/>
              </a:defRPr>
            </a:lvl8pPr>
            <a:lvl9pPr marL="3886200" indent="-228600" eaLnBrk="0" fontAlgn="base" hangingPunct="0">
              <a:spcBef>
                <a:spcPct val="0"/>
              </a:spcBef>
              <a:spcAft>
                <a:spcPct val="0"/>
              </a:spcAft>
              <a:defRPr sz="2400">
                <a:solidFill>
                  <a:schemeClr val="tx1"/>
                </a:solidFill>
                <a:latin typeface="Book Antiqua" charset="0"/>
                <a:ea typeface="ＭＳ Ｐゴシック" charset="-128"/>
              </a:defRPr>
            </a:lvl9pPr>
          </a:lstStyle>
          <a:p>
            <a:pPr algn="ctr" eaLnBrk="1" hangingPunct="1"/>
            <a:r>
              <a:rPr lang="en-US" altLang="en-US" sz="1350"/>
              <a:t>man  ls </a:t>
            </a:r>
          </a:p>
        </p:txBody>
      </p:sp>
    </p:spTree>
    <p:extLst>
      <p:ext uri="{BB962C8B-B14F-4D97-AF65-F5344CB8AC3E}">
        <p14:creationId xmlns:p14="http://schemas.microsoft.com/office/powerpoint/2010/main" val="744225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23" y="1094585"/>
            <a:ext cx="8676450" cy="3946243"/>
          </a:xfrm>
          <a:prstGeom prst="rect">
            <a:avLst/>
          </a:prstGeom>
        </p:spPr>
      </p:pic>
    </p:spTree>
    <p:extLst>
      <p:ext uri="{BB962C8B-B14F-4D97-AF65-F5344CB8AC3E}">
        <p14:creationId xmlns:p14="http://schemas.microsoft.com/office/powerpoint/2010/main" val="1431633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3"/>
          <p:cNvSpPr>
            <a:spLocks noGrp="1" noChangeArrowheads="1"/>
          </p:cNvSpPr>
          <p:nvPr>
            <p:ph type="body" idx="1"/>
          </p:nvPr>
        </p:nvSpPr>
        <p:spPr>
          <a:xfrm>
            <a:off x="311700" y="1152475"/>
            <a:ext cx="8520600" cy="3416400"/>
          </a:xfrm>
        </p:spPr>
        <p:txBody>
          <a:bodyPr/>
          <a:lstStyle/>
          <a:p>
            <a:pPr eaLnBrk="1" hangingPunct="1">
              <a:buFontTx/>
              <a:buNone/>
            </a:pPr>
            <a:r>
              <a:rPr lang="en-US" altLang="en-US" dirty="0" smtClean="0">
                <a:ea typeface="ＭＳ Ｐゴシック" charset="-128"/>
              </a:rPr>
              <a:t>File Name Completion</a:t>
            </a:r>
          </a:p>
          <a:p>
            <a:pPr eaLnBrk="1" hangingPunct="1">
              <a:buFontTx/>
              <a:buNone/>
            </a:pPr>
            <a:endParaRPr lang="en-US" altLang="en-US" dirty="0">
              <a:ea typeface="ＭＳ Ｐゴシック" charset="-128"/>
            </a:endParaRPr>
          </a:p>
          <a:p>
            <a:pPr eaLnBrk="1" hangingPunct="1">
              <a:buFontTx/>
              <a:buNone/>
            </a:pPr>
            <a:endParaRPr lang="en-US" altLang="en-US" dirty="0" smtClean="0">
              <a:ea typeface="ＭＳ Ｐゴシック" charset="-128"/>
            </a:endParaRPr>
          </a:p>
          <a:p>
            <a:pPr eaLnBrk="1" hangingPunct="1">
              <a:buFontTx/>
              <a:buNone/>
            </a:pPr>
            <a:r>
              <a:rPr lang="en-US" altLang="en-US" dirty="0" smtClean="0">
                <a:ea typeface="ＭＳ Ｐゴシック" charset="-128"/>
              </a:rPr>
              <a:t>History</a:t>
            </a:r>
          </a:p>
          <a:p>
            <a:pPr eaLnBrk="1" hangingPunct="1">
              <a:buFontTx/>
              <a:buNone/>
            </a:pPr>
            <a:r>
              <a:rPr lang="en-US" altLang="en-US" dirty="0">
                <a:ea typeface="ＭＳ Ｐゴシック" charset="-128"/>
              </a:rPr>
              <a:t> </a:t>
            </a:r>
            <a:r>
              <a:rPr lang="en-US" altLang="en-US" dirty="0" smtClean="0">
                <a:ea typeface="ＭＳ Ｐゴシック" charset="-128"/>
              </a:rPr>
              <a:t>  Use up arrow (    ) to see previous commands</a:t>
            </a:r>
          </a:p>
        </p:txBody>
      </p:sp>
      <p:graphicFrame>
        <p:nvGraphicFramePr>
          <p:cNvPr id="6" name="Table 5"/>
          <p:cNvGraphicFramePr>
            <a:graphicFrameLocks noGrp="1"/>
          </p:cNvGraphicFramePr>
          <p:nvPr>
            <p:extLst>
              <p:ext uri="{D42A27DB-BD31-4B8C-83A1-F6EECF244321}">
                <p14:modId xmlns:p14="http://schemas.microsoft.com/office/powerpoint/2010/main" val="1602466071"/>
              </p:ext>
            </p:extLst>
          </p:nvPr>
        </p:nvGraphicFramePr>
        <p:xfrm>
          <a:off x="799078" y="1743868"/>
          <a:ext cx="8033221" cy="74168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ls</a:t>
                      </a:r>
                      <a:r>
                        <a:rPr lang="en-US" b="1" baseline="0" dirty="0" smtClean="0">
                          <a:solidFill>
                            <a:schemeClr val="tx1"/>
                          </a:solidFill>
                        </a:rPr>
                        <a:t> ~/Dow                   # hit TAB key for autocomplete</a:t>
                      </a:r>
                      <a:endParaRPr lang="en-US" b="1" dirty="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 ls ~/Downloads       # should autocomplete </a:t>
                      </a:r>
                      <a:endParaRPr lang="en-US" b="1" dirty="0">
                        <a:solidFill>
                          <a:schemeClr val="tx1"/>
                        </a:solidFill>
                      </a:endParaRPr>
                    </a:p>
                  </a:txBody>
                  <a:tcPr>
                    <a:solidFill>
                      <a:schemeClr val="accent1">
                        <a:lumMod val="20000"/>
                        <a:lumOff val="80000"/>
                      </a:schemeClr>
                    </a:solidFill>
                  </a:tcPr>
                </a:tc>
              </a:tr>
            </a:tbl>
          </a:graphicData>
        </a:graphic>
      </p:graphicFrame>
      <p:sp>
        <p:nvSpPr>
          <p:cNvPr id="7" name="Line 4"/>
          <p:cNvSpPr>
            <a:spLocks noChangeShapeType="1"/>
          </p:cNvSpPr>
          <p:nvPr/>
        </p:nvSpPr>
        <p:spPr bwMode="auto">
          <a:xfrm flipV="1">
            <a:off x="2224314" y="3323771"/>
            <a:ext cx="0" cy="2685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126029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55" y="1163056"/>
            <a:ext cx="8537645" cy="73675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467"/>
          <a:stretch/>
        </p:blipFill>
        <p:spPr>
          <a:xfrm>
            <a:off x="294655" y="1899807"/>
            <a:ext cx="8537646" cy="3155413"/>
          </a:xfrm>
          <a:prstGeom prst="rect">
            <a:avLst/>
          </a:prstGeom>
        </p:spPr>
      </p:pic>
    </p:spTree>
    <p:extLst>
      <p:ext uri="{BB962C8B-B14F-4D97-AF65-F5344CB8AC3E}">
        <p14:creationId xmlns:p14="http://schemas.microsoft.com/office/powerpoint/2010/main" val="10809728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 &amp; Resources</a:t>
            </a:r>
            <a:endParaRPr lang="en-US" b="1" dirty="0"/>
          </a:p>
        </p:txBody>
      </p:sp>
      <p:sp>
        <p:nvSpPr>
          <p:cNvPr id="3" name="Text Placeholder 2"/>
          <p:cNvSpPr>
            <a:spLocks noGrp="1"/>
          </p:cNvSpPr>
          <p:nvPr>
            <p:ph type="body" idx="1"/>
          </p:nvPr>
        </p:nvSpPr>
        <p:spPr>
          <a:xfrm>
            <a:off x="602293" y="1152475"/>
            <a:ext cx="8520600" cy="3416400"/>
          </a:xfrm>
        </p:spPr>
        <p:txBody>
          <a:bodyPr/>
          <a:lstStyle/>
          <a:p>
            <a:pPr marL="285750" indent="-285750">
              <a:buFont typeface="Arial" charset="0"/>
              <a:buChar char="•"/>
            </a:pPr>
            <a:r>
              <a:rPr lang="en-US" dirty="0" smtClean="0">
                <a:hlinkClick r:id="rId2"/>
              </a:rPr>
              <a:t>Google Drive</a:t>
            </a:r>
            <a:r>
              <a:rPr lang="en-US" dirty="0" smtClean="0"/>
              <a:t> (everything can be found here)</a:t>
            </a:r>
          </a:p>
          <a:p>
            <a:pPr marL="285750" indent="-285750">
              <a:buFont typeface="Arial" charset="0"/>
              <a:buChar char="•"/>
            </a:pPr>
            <a:r>
              <a:rPr lang="en-US" dirty="0" smtClean="0">
                <a:hlinkClick r:id="rId3"/>
              </a:rPr>
              <a:t>Documentation for today’s tutorial</a:t>
            </a:r>
            <a:r>
              <a:rPr lang="en-US" dirty="0" smtClean="0"/>
              <a:t> (have this printed out)</a:t>
            </a:r>
          </a:p>
          <a:p>
            <a:pPr marL="285750" indent="-285750">
              <a:buFont typeface="Arial" charset="0"/>
              <a:buChar char="•"/>
            </a:pPr>
            <a:r>
              <a:rPr lang="en-US" dirty="0" smtClean="0">
                <a:hlinkClick r:id="rId4"/>
              </a:rPr>
              <a:t>Surfer-gems</a:t>
            </a:r>
            <a:r>
              <a:rPr lang="en-US" dirty="0" smtClean="0"/>
              <a:t> (🏄 -💎)</a:t>
            </a:r>
          </a:p>
          <a:p>
            <a:pPr marL="285750" indent="-285750">
              <a:buFont typeface="Arial" charset="0"/>
              <a:buChar char="•"/>
            </a:pPr>
            <a:r>
              <a:rPr lang="en-US" dirty="0" smtClean="0">
                <a:hlinkClick r:id="rId5"/>
              </a:rPr>
              <a:t>FreeSurfer</a:t>
            </a:r>
            <a:r>
              <a:rPr lang="en-US" dirty="0" smtClean="0"/>
              <a:t> (link for FAQ &amp; installation)</a:t>
            </a:r>
            <a:endParaRPr lang="en-US" dirty="0"/>
          </a:p>
        </p:txBody>
      </p:sp>
      <p:pic>
        <p:nvPicPr>
          <p:cNvPr id="4" name="Picture 3"/>
          <p:cNvPicPr>
            <a:picLocks noChangeAspect="1"/>
          </p:cNvPicPr>
          <p:nvPr/>
        </p:nvPicPr>
        <p:blipFill rotWithShape="1">
          <a:blip r:embed="rId6"/>
          <a:srcRect l="19680" r="21282"/>
          <a:stretch/>
        </p:blipFill>
        <p:spPr>
          <a:xfrm>
            <a:off x="522415" y="2289231"/>
            <a:ext cx="379930" cy="337856"/>
          </a:xfrm>
          <a:prstGeom prst="rect">
            <a:avLst/>
          </a:prstGeom>
        </p:spPr>
      </p:pic>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38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Emacs</a:t>
            </a:r>
            <a:r>
              <a:rPr lang="en-US" b="1" dirty="0" smtClean="0"/>
              <a:t> hints</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2"/>
          <p:cNvSpPr>
            <a:spLocks noGrp="1"/>
          </p:cNvSpPr>
          <p:nvPr>
            <p:ph type="body" idx="1"/>
          </p:nvPr>
        </p:nvSpPr>
        <p:spPr>
          <a:xfrm>
            <a:off x="311700" y="1152475"/>
            <a:ext cx="2937022" cy="3416400"/>
          </a:xfrm>
        </p:spPr>
        <p:txBody>
          <a:bodyPr/>
          <a:lstStyle/>
          <a:p>
            <a:r>
              <a:rPr lang="en-US" dirty="0" err="1" smtClean="0"/>
              <a:t>Emacs</a:t>
            </a:r>
            <a:r>
              <a:rPr lang="en-US" dirty="0" smtClean="0"/>
              <a:t> is an older word processor that many people still use!</a:t>
            </a:r>
          </a:p>
          <a:p>
            <a:r>
              <a:rPr lang="en-US" dirty="0" smtClean="0"/>
              <a:t>Short cuts accessed via key combinations using CONTROL and ESC keys.</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56977375"/>
              </p:ext>
            </p:extLst>
          </p:nvPr>
        </p:nvGraphicFramePr>
        <p:xfrm>
          <a:off x="3397404" y="1152475"/>
          <a:ext cx="5434896" cy="3852777"/>
        </p:xfrm>
        <a:graphic>
          <a:graphicData uri="http://schemas.openxmlformats.org/drawingml/2006/table">
            <a:tbl>
              <a:tblPr firstRow="1" bandRow="1">
                <a:tableStyleId>{35758FB7-9AC5-4552-8A53-C91805E547FA}</a:tableStyleId>
              </a:tblPr>
              <a:tblGrid>
                <a:gridCol w="2717448"/>
                <a:gridCol w="2717448"/>
              </a:tblGrid>
              <a:tr h="367897">
                <a:tc>
                  <a:txBody>
                    <a:bodyPr/>
                    <a:lstStyle/>
                    <a:p>
                      <a:r>
                        <a:rPr lang="en-US" dirty="0" smtClean="0"/>
                        <a:t>Command</a:t>
                      </a:r>
                      <a:endParaRPr lang="en-US" dirty="0"/>
                    </a:p>
                  </a:txBody>
                  <a:tcPr/>
                </a:tc>
                <a:tc>
                  <a:txBody>
                    <a:bodyPr/>
                    <a:lstStyle/>
                    <a:p>
                      <a:r>
                        <a:rPr lang="en-US" dirty="0" smtClean="0"/>
                        <a:t>Key</a:t>
                      </a:r>
                      <a:r>
                        <a:rPr lang="en-US" baseline="0" dirty="0" smtClean="0"/>
                        <a:t> Combination</a:t>
                      </a:r>
                      <a:endParaRPr lang="en-US" dirty="0"/>
                    </a:p>
                  </a:txBody>
                  <a:tcPr/>
                </a:tc>
              </a:tr>
              <a:tr h="370840">
                <a:tc>
                  <a:txBody>
                    <a:bodyPr/>
                    <a:lstStyle/>
                    <a:p>
                      <a:r>
                        <a:rPr lang="en-US" b="1" dirty="0" smtClean="0"/>
                        <a:t>Exit</a:t>
                      </a:r>
                      <a:r>
                        <a:rPr lang="en-US" b="1" baseline="0" dirty="0" smtClean="0"/>
                        <a:t> </a:t>
                      </a:r>
                      <a:r>
                        <a:rPr lang="en-US" b="1" baseline="0" dirty="0" err="1" smtClean="0"/>
                        <a:t>emacs</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CTRL</a:t>
                      </a:r>
                      <a:r>
                        <a:rPr lang="en-US" b="1" baseline="0" dirty="0" smtClean="0"/>
                        <a:t> + x, CTRL + c</a:t>
                      </a:r>
                      <a:endParaRPr lang="en-US" b="1" dirty="0" smtClean="0"/>
                    </a:p>
                    <a:p>
                      <a:endParaRPr lang="en-US" dirty="0"/>
                    </a:p>
                  </a:txBody>
                  <a:tcPr/>
                </a:tc>
              </a:tr>
              <a:tr h="370840">
                <a:tc>
                  <a:txBody>
                    <a:bodyPr/>
                    <a:lstStyle/>
                    <a:p>
                      <a:r>
                        <a:rPr lang="en-US" b="1" dirty="0" smtClean="0"/>
                        <a:t>Save work</a:t>
                      </a:r>
                      <a:endParaRPr lang="en-US" b="1" dirty="0"/>
                    </a:p>
                  </a:txBody>
                  <a:tcPr/>
                </a:tc>
                <a:tc>
                  <a:txBody>
                    <a:bodyPr/>
                    <a:lstStyle/>
                    <a:p>
                      <a:r>
                        <a:rPr lang="en-US" b="1" dirty="0" smtClean="0"/>
                        <a:t>CTRL +</a:t>
                      </a:r>
                      <a:r>
                        <a:rPr lang="en-US" b="1" baseline="0" dirty="0" smtClean="0"/>
                        <a:t> x, CTRL + s</a:t>
                      </a:r>
                      <a:endParaRPr lang="en-US" b="1" dirty="0"/>
                    </a:p>
                  </a:txBody>
                  <a:tcPr/>
                </a:tc>
              </a:tr>
              <a:tr h="370840">
                <a:tc>
                  <a:txBody>
                    <a:bodyPr/>
                    <a:lstStyle/>
                    <a:p>
                      <a:r>
                        <a:rPr lang="en-US" b="1" dirty="0" smtClean="0"/>
                        <a:t>Scroll</a:t>
                      </a:r>
                      <a:r>
                        <a:rPr lang="en-US" b="1" baseline="0" dirty="0" smtClean="0"/>
                        <a:t> down</a:t>
                      </a:r>
                      <a:endParaRPr lang="en-US" b="1" dirty="0"/>
                    </a:p>
                  </a:txBody>
                  <a:tcPr/>
                </a:tc>
                <a:tc>
                  <a:txBody>
                    <a:bodyPr/>
                    <a:lstStyle/>
                    <a:p>
                      <a:r>
                        <a:rPr lang="en-US" b="1" dirty="0" smtClean="0"/>
                        <a:t>CTRL + v</a:t>
                      </a:r>
                    </a:p>
                  </a:txBody>
                  <a:tcPr/>
                </a:tc>
              </a:tr>
              <a:tr h="370840">
                <a:tc>
                  <a:txBody>
                    <a:bodyPr/>
                    <a:lstStyle/>
                    <a:p>
                      <a:r>
                        <a:rPr lang="en-US" b="1" dirty="0" smtClean="0"/>
                        <a:t>Scroll up</a:t>
                      </a:r>
                      <a:endParaRPr lang="en-US" b="1" dirty="0"/>
                    </a:p>
                  </a:txBody>
                  <a:tcPr/>
                </a:tc>
                <a:tc>
                  <a:txBody>
                    <a:bodyPr/>
                    <a:lstStyle/>
                    <a:p>
                      <a:r>
                        <a:rPr lang="en-US" b="1" dirty="0" smtClean="0"/>
                        <a:t>ESC</a:t>
                      </a:r>
                      <a:r>
                        <a:rPr lang="en-US" b="1" baseline="0" dirty="0" smtClean="0"/>
                        <a:t> + v</a:t>
                      </a:r>
                    </a:p>
                  </a:txBody>
                  <a:tcPr/>
                </a:tc>
              </a:tr>
              <a:tr h="370840">
                <a:tc>
                  <a:txBody>
                    <a:bodyPr/>
                    <a:lstStyle/>
                    <a:p>
                      <a:r>
                        <a:rPr lang="en-US" b="1" dirty="0" smtClean="0"/>
                        <a:t>Forward one</a:t>
                      </a:r>
                      <a:r>
                        <a:rPr lang="en-US" b="1" baseline="0" dirty="0" smtClean="0"/>
                        <a:t> word</a:t>
                      </a:r>
                      <a:endParaRPr lang="en-US" b="1" dirty="0"/>
                    </a:p>
                  </a:txBody>
                  <a:tcPr/>
                </a:tc>
                <a:tc>
                  <a:txBody>
                    <a:bodyPr/>
                    <a:lstStyle/>
                    <a:p>
                      <a:r>
                        <a:rPr lang="en-US" b="1" baseline="0" dirty="0" smtClean="0"/>
                        <a:t>ESC + f</a:t>
                      </a:r>
                    </a:p>
                  </a:txBody>
                  <a:tcPr/>
                </a:tc>
              </a:tr>
              <a:tr h="370840">
                <a:tc>
                  <a:txBody>
                    <a:bodyPr/>
                    <a:lstStyle/>
                    <a:p>
                      <a:r>
                        <a:rPr lang="en-US" b="1" dirty="0" smtClean="0"/>
                        <a:t>Backward one word</a:t>
                      </a:r>
                      <a:endParaRPr lang="en-US" b="1" dirty="0"/>
                    </a:p>
                  </a:txBody>
                  <a:tcPr/>
                </a:tc>
                <a:tc>
                  <a:txBody>
                    <a:bodyPr/>
                    <a:lstStyle/>
                    <a:p>
                      <a:r>
                        <a:rPr lang="en-US" b="1" baseline="0" dirty="0" smtClean="0"/>
                        <a:t>ESC + b</a:t>
                      </a:r>
                    </a:p>
                  </a:txBody>
                  <a:tcPr/>
                </a:tc>
              </a:tr>
              <a:tr h="370840">
                <a:tc>
                  <a:txBody>
                    <a:bodyPr/>
                    <a:lstStyle/>
                    <a:p>
                      <a:r>
                        <a:rPr lang="en-US" b="1" dirty="0" smtClean="0"/>
                        <a:t>Go to line start</a:t>
                      </a:r>
                      <a:endParaRPr lang="en-US" b="1" dirty="0"/>
                    </a:p>
                  </a:txBody>
                  <a:tcPr/>
                </a:tc>
                <a:tc>
                  <a:txBody>
                    <a:bodyPr/>
                    <a:lstStyle/>
                    <a:p>
                      <a:r>
                        <a:rPr lang="en-US" b="1" baseline="0" dirty="0" smtClean="0"/>
                        <a:t>CTRL + a</a:t>
                      </a:r>
                    </a:p>
                  </a:txBody>
                  <a:tcPr/>
                </a:tc>
              </a:tr>
              <a:tr h="370840">
                <a:tc>
                  <a:txBody>
                    <a:bodyPr/>
                    <a:lstStyle/>
                    <a:p>
                      <a:r>
                        <a:rPr lang="en-US" b="1" dirty="0" smtClean="0"/>
                        <a:t>Go to line end</a:t>
                      </a:r>
                      <a:endParaRPr lang="en-US" b="1" dirty="0"/>
                    </a:p>
                  </a:txBody>
                  <a:tcPr/>
                </a:tc>
                <a:tc>
                  <a:txBody>
                    <a:bodyPr/>
                    <a:lstStyle/>
                    <a:p>
                      <a:r>
                        <a:rPr lang="en-US" b="1" baseline="0" dirty="0" smtClean="0"/>
                        <a:t>CTRL + e</a:t>
                      </a:r>
                    </a:p>
                  </a:txBody>
                  <a:tcPr/>
                </a:tc>
              </a:tr>
              <a:tr h="370840">
                <a:tc>
                  <a:txBody>
                    <a:bodyPr/>
                    <a:lstStyle/>
                    <a:p>
                      <a:r>
                        <a:rPr lang="en-US" b="1" dirty="0" smtClean="0"/>
                        <a:t>Beginning of</a:t>
                      </a:r>
                      <a:r>
                        <a:rPr lang="en-US" b="1" baseline="0" dirty="0" smtClean="0"/>
                        <a:t> sentence</a:t>
                      </a:r>
                      <a:endParaRPr lang="en-US" b="1" dirty="0"/>
                    </a:p>
                  </a:txBody>
                  <a:tcPr/>
                </a:tc>
                <a:tc>
                  <a:txBody>
                    <a:bodyPr/>
                    <a:lstStyle/>
                    <a:p>
                      <a:r>
                        <a:rPr lang="en-US" b="1" baseline="0" dirty="0" smtClean="0"/>
                        <a:t>ESC + a</a:t>
                      </a:r>
                    </a:p>
                  </a:txBody>
                  <a:tcPr/>
                </a:tc>
              </a:tr>
            </a:tbl>
          </a:graphicData>
        </a:graphic>
      </p:graphicFrame>
    </p:spTree>
    <p:extLst>
      <p:ext uri="{BB962C8B-B14F-4D97-AF65-F5344CB8AC3E}">
        <p14:creationId xmlns:p14="http://schemas.microsoft.com/office/powerpoint/2010/main" val="1423013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Emacs</a:t>
            </a:r>
            <a:r>
              <a:rPr lang="en-US" b="1" dirty="0" smtClean="0"/>
              <a:t> hints</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2"/>
          <p:cNvSpPr>
            <a:spLocks noGrp="1"/>
          </p:cNvSpPr>
          <p:nvPr>
            <p:ph type="body" idx="1"/>
          </p:nvPr>
        </p:nvSpPr>
        <p:spPr>
          <a:xfrm>
            <a:off x="311700" y="1152475"/>
            <a:ext cx="2937022" cy="3416400"/>
          </a:xfrm>
        </p:spPr>
        <p:txBody>
          <a:bodyPr/>
          <a:lstStyle/>
          <a:p>
            <a:r>
              <a:rPr lang="en-US" dirty="0" err="1" smtClean="0"/>
              <a:t>Emacs</a:t>
            </a:r>
            <a:r>
              <a:rPr lang="en-US" dirty="0" smtClean="0"/>
              <a:t> is an older word processor that many people still use!</a:t>
            </a:r>
          </a:p>
          <a:p>
            <a:r>
              <a:rPr lang="en-US" dirty="0" smtClean="0"/>
              <a:t>Short cuts accessed via key combinations using CONTROL and ESC keys.</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84847543"/>
              </p:ext>
            </p:extLst>
          </p:nvPr>
        </p:nvGraphicFramePr>
        <p:xfrm>
          <a:off x="3397404" y="1152475"/>
          <a:ext cx="5434896" cy="3334617"/>
        </p:xfrm>
        <a:graphic>
          <a:graphicData uri="http://schemas.openxmlformats.org/drawingml/2006/table">
            <a:tbl>
              <a:tblPr firstRow="1" bandRow="1">
                <a:tableStyleId>{35758FB7-9AC5-4552-8A53-C91805E547FA}</a:tableStyleId>
              </a:tblPr>
              <a:tblGrid>
                <a:gridCol w="2717448"/>
                <a:gridCol w="2717448"/>
              </a:tblGrid>
              <a:tr h="367897">
                <a:tc>
                  <a:txBody>
                    <a:bodyPr/>
                    <a:lstStyle/>
                    <a:p>
                      <a:r>
                        <a:rPr lang="en-US" dirty="0" smtClean="0"/>
                        <a:t>Command</a:t>
                      </a:r>
                      <a:endParaRPr lang="en-US" dirty="0"/>
                    </a:p>
                  </a:txBody>
                  <a:tcPr/>
                </a:tc>
                <a:tc>
                  <a:txBody>
                    <a:bodyPr/>
                    <a:lstStyle/>
                    <a:p>
                      <a:r>
                        <a:rPr lang="en-US" dirty="0" smtClean="0"/>
                        <a:t>Key</a:t>
                      </a:r>
                      <a:r>
                        <a:rPr lang="en-US" baseline="0" dirty="0" smtClean="0"/>
                        <a:t> Combination</a:t>
                      </a:r>
                      <a:endParaRPr lang="en-US" dirty="0"/>
                    </a:p>
                  </a:txBody>
                  <a:tcPr/>
                </a:tc>
              </a:tr>
              <a:tr h="370840">
                <a:tc>
                  <a:txBody>
                    <a:bodyPr/>
                    <a:lstStyle/>
                    <a:p>
                      <a:r>
                        <a:rPr lang="en-US" b="1" dirty="0" smtClean="0"/>
                        <a:t>End of sentence</a:t>
                      </a:r>
                      <a:endParaRPr lang="en-US" b="1" dirty="0"/>
                    </a:p>
                  </a:txBody>
                  <a:tcPr/>
                </a:tc>
                <a:tc>
                  <a:txBody>
                    <a:bodyPr/>
                    <a:lstStyle/>
                    <a:p>
                      <a:r>
                        <a:rPr lang="en-US" b="1" dirty="0" smtClean="0"/>
                        <a:t>ESC + e</a:t>
                      </a:r>
                      <a:endParaRPr lang="en-US" b="1" dirty="0"/>
                    </a:p>
                  </a:txBody>
                  <a:tcPr/>
                </a:tc>
              </a:tr>
              <a:tr h="370840">
                <a:tc>
                  <a:txBody>
                    <a:bodyPr/>
                    <a:lstStyle/>
                    <a:p>
                      <a:r>
                        <a:rPr lang="en-US" b="1" dirty="0" smtClean="0"/>
                        <a:t>Beginning of File</a:t>
                      </a:r>
                      <a:endParaRPr lang="en-US" b="1" dirty="0"/>
                    </a:p>
                  </a:txBody>
                  <a:tcPr/>
                </a:tc>
                <a:tc>
                  <a:txBody>
                    <a:bodyPr/>
                    <a:lstStyle/>
                    <a:p>
                      <a:r>
                        <a:rPr lang="en-US" b="1" dirty="0" smtClean="0"/>
                        <a:t>ESC &lt;</a:t>
                      </a:r>
                      <a:endParaRPr lang="en-US" b="1" dirty="0"/>
                    </a:p>
                  </a:txBody>
                  <a:tcPr/>
                </a:tc>
              </a:tr>
              <a:tr h="370840">
                <a:tc>
                  <a:txBody>
                    <a:bodyPr/>
                    <a:lstStyle/>
                    <a:p>
                      <a:r>
                        <a:rPr lang="en-US" b="1" dirty="0" smtClean="0"/>
                        <a:t>End</a:t>
                      </a:r>
                      <a:r>
                        <a:rPr lang="en-US" b="1" baseline="0" dirty="0" smtClean="0"/>
                        <a:t> of File</a:t>
                      </a:r>
                      <a:endParaRPr lang="en-US" b="1" dirty="0"/>
                    </a:p>
                  </a:txBody>
                  <a:tcPr/>
                </a:tc>
                <a:tc>
                  <a:txBody>
                    <a:bodyPr/>
                    <a:lstStyle/>
                    <a:p>
                      <a:r>
                        <a:rPr lang="en-US" b="1" dirty="0" smtClean="0"/>
                        <a:t>ESC &gt;</a:t>
                      </a:r>
                    </a:p>
                  </a:txBody>
                  <a:tcPr/>
                </a:tc>
              </a:tr>
              <a:tr h="370840">
                <a:tc>
                  <a:txBody>
                    <a:bodyPr/>
                    <a:lstStyle/>
                    <a:p>
                      <a:r>
                        <a:rPr lang="en-US" b="1" dirty="0" smtClean="0"/>
                        <a:t>Set selection mark</a:t>
                      </a:r>
                      <a:endParaRPr lang="en-US" b="1" dirty="0"/>
                    </a:p>
                  </a:txBody>
                  <a:tcPr/>
                </a:tc>
                <a:tc>
                  <a:txBody>
                    <a:bodyPr/>
                    <a:lstStyle/>
                    <a:p>
                      <a:r>
                        <a:rPr lang="en-US" b="1" baseline="0" dirty="0" smtClean="0"/>
                        <a:t>CTRL + Space</a:t>
                      </a:r>
                    </a:p>
                  </a:txBody>
                  <a:tcPr/>
                </a:tc>
              </a:tr>
              <a:tr h="370840">
                <a:tc>
                  <a:txBody>
                    <a:bodyPr/>
                    <a:lstStyle/>
                    <a:p>
                      <a:r>
                        <a:rPr lang="en-US" b="1" dirty="0" smtClean="0"/>
                        <a:t>Copy marked region</a:t>
                      </a:r>
                      <a:endParaRPr lang="en-US" b="1" dirty="0"/>
                    </a:p>
                  </a:txBody>
                  <a:tcPr/>
                </a:tc>
                <a:tc>
                  <a:txBody>
                    <a:bodyPr/>
                    <a:lstStyle/>
                    <a:p>
                      <a:r>
                        <a:rPr lang="en-US" b="1" baseline="0" dirty="0" smtClean="0"/>
                        <a:t>ESC + w</a:t>
                      </a:r>
                    </a:p>
                  </a:txBody>
                  <a:tcPr/>
                </a:tc>
              </a:tr>
              <a:tr h="370840">
                <a:tc>
                  <a:txBody>
                    <a:bodyPr/>
                    <a:lstStyle/>
                    <a:p>
                      <a:r>
                        <a:rPr lang="en-US" b="1" dirty="0" smtClean="0"/>
                        <a:t>Cut marked region</a:t>
                      </a:r>
                      <a:endParaRPr lang="en-US" b="1" dirty="0"/>
                    </a:p>
                  </a:txBody>
                  <a:tcPr/>
                </a:tc>
                <a:tc>
                  <a:txBody>
                    <a:bodyPr/>
                    <a:lstStyle/>
                    <a:p>
                      <a:r>
                        <a:rPr lang="en-US" b="1" baseline="0" dirty="0" smtClean="0"/>
                        <a:t>CTRL + w</a:t>
                      </a:r>
                    </a:p>
                  </a:txBody>
                  <a:tcPr/>
                </a:tc>
              </a:tr>
              <a:tr h="370840">
                <a:tc>
                  <a:txBody>
                    <a:bodyPr/>
                    <a:lstStyle/>
                    <a:p>
                      <a:r>
                        <a:rPr lang="en-US" b="1" dirty="0" smtClean="0"/>
                        <a:t>Paste selection</a:t>
                      </a:r>
                      <a:endParaRPr lang="en-US" b="1" dirty="0"/>
                    </a:p>
                  </a:txBody>
                  <a:tcPr/>
                </a:tc>
                <a:tc>
                  <a:txBody>
                    <a:bodyPr/>
                    <a:lstStyle/>
                    <a:p>
                      <a:r>
                        <a:rPr lang="en-US" b="1" baseline="0" dirty="0" smtClean="0"/>
                        <a:t>CTRL + y</a:t>
                      </a:r>
                    </a:p>
                  </a:txBody>
                  <a:tcPr/>
                </a:tc>
              </a:tr>
              <a:tr h="370840">
                <a:tc>
                  <a:txBody>
                    <a:bodyPr/>
                    <a:lstStyle/>
                    <a:p>
                      <a:r>
                        <a:rPr lang="en-US" b="1" dirty="0" smtClean="0"/>
                        <a:t>Undo</a:t>
                      </a:r>
                      <a:endParaRPr lang="en-US" b="1" dirty="0"/>
                    </a:p>
                  </a:txBody>
                  <a:tcPr/>
                </a:tc>
                <a:tc>
                  <a:txBody>
                    <a:bodyPr/>
                    <a:lstStyle/>
                    <a:p>
                      <a:r>
                        <a:rPr lang="en-US" b="1" baseline="0" dirty="0" smtClean="0"/>
                        <a:t>CTRL + x, u</a:t>
                      </a:r>
                    </a:p>
                  </a:txBody>
                  <a:tcPr/>
                </a:tc>
              </a:tr>
            </a:tbl>
          </a:graphicData>
        </a:graphic>
      </p:graphicFrame>
    </p:spTree>
    <p:extLst>
      <p:ext uri="{BB962C8B-B14F-4D97-AF65-F5344CB8AC3E}">
        <p14:creationId xmlns:p14="http://schemas.microsoft.com/office/powerpoint/2010/main" val="1534315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Placeholder 2"/>
          <p:cNvSpPr>
            <a:spLocks noGrp="1"/>
          </p:cNvSpPr>
          <p:nvPr>
            <p:ph type="body" idx="1"/>
          </p:nvPr>
        </p:nvSpPr>
        <p:spPr>
          <a:xfrm>
            <a:off x="311700" y="1152475"/>
            <a:ext cx="8520600" cy="3416400"/>
          </a:xfrm>
        </p:spPr>
        <p:txBody>
          <a:bodyPr/>
          <a:lstStyle/>
          <a:p>
            <a:r>
              <a:rPr lang="en-US" dirty="0" smtClean="0"/>
              <a:t>Open your .</a:t>
            </a:r>
            <a:r>
              <a:rPr lang="en-US" dirty="0" err="1" smtClean="0"/>
              <a:t>bash_profile</a:t>
            </a:r>
            <a:r>
              <a:rPr lang="en-US" dirty="0" smtClean="0"/>
              <a:t> for editing using </a:t>
            </a:r>
            <a:r>
              <a:rPr lang="en-US" dirty="0" err="1" smtClean="0"/>
              <a:t>emacs</a:t>
            </a:r>
            <a:r>
              <a:rPr lang="en-US" dirty="0" smtClean="0"/>
              <a:t> and add the following lines to customize your command prompt:</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93167110"/>
              </p:ext>
            </p:extLst>
          </p:nvPr>
        </p:nvGraphicFramePr>
        <p:xfrm>
          <a:off x="762900" y="2033361"/>
          <a:ext cx="8041887" cy="2270760"/>
        </p:xfrm>
        <a:graphic>
          <a:graphicData uri="http://schemas.openxmlformats.org/drawingml/2006/table">
            <a:tbl>
              <a:tblPr firstRow="1" bandRow="1">
                <a:tableStyleId>{2D5ABB26-0587-4C30-8999-92F81FD0307C}</a:tableStyleId>
              </a:tblPr>
              <a:tblGrid>
                <a:gridCol w="8041887"/>
              </a:tblGrid>
              <a:tr h="370840">
                <a:tc>
                  <a:txBody>
                    <a:bodyPr/>
                    <a:lstStyle/>
                    <a:p>
                      <a:r>
                        <a:rPr lang="en-US" b="1" dirty="0" smtClean="0">
                          <a:solidFill>
                            <a:schemeClr val="tx1"/>
                          </a:solidFill>
                        </a:rPr>
                        <a:t>export PS1=“</a:t>
                      </a:r>
                      <a:r>
                        <a:rPr lang="pt-BR" sz="1400" b="1" i="0" u="none" strike="noStrike" cap="none" dirty="0" smtClean="0">
                          <a:solidFill>
                            <a:schemeClr val="tx1"/>
                          </a:solidFill>
                          <a:latin typeface="+mn-lt"/>
                          <a:ea typeface="+mn-ea"/>
                          <a:cs typeface="+mn-cs"/>
                          <a:sym typeface="Arial"/>
                        </a:rPr>
                        <a:t>\[\033[36m\]\</a:t>
                      </a:r>
                      <a:r>
                        <a:rPr lang="pt-BR" sz="1400" b="1" i="0" u="none" strike="noStrike" cap="none" dirty="0" err="1" smtClean="0">
                          <a:solidFill>
                            <a:schemeClr val="tx1"/>
                          </a:solidFill>
                          <a:latin typeface="+mn-lt"/>
                          <a:ea typeface="+mn-ea"/>
                          <a:cs typeface="+mn-cs"/>
                          <a:sym typeface="Arial"/>
                        </a:rPr>
                        <a:t>u</a:t>
                      </a:r>
                      <a:r>
                        <a:rPr lang="pt-BR" sz="1400" b="1" i="0" u="none" strike="noStrike" cap="none" dirty="0" smtClean="0">
                          <a:solidFill>
                            <a:schemeClr val="tx1"/>
                          </a:solidFill>
                          <a:latin typeface="+mn-lt"/>
                          <a:ea typeface="+mn-ea"/>
                          <a:cs typeface="+mn-cs"/>
                          <a:sym typeface="Arial"/>
                        </a:rPr>
                        <a:t>\[\033[m\]@\[\033[32m\]\</a:t>
                      </a:r>
                      <a:r>
                        <a:rPr lang="pt-BR" sz="1400" b="1" i="0" u="none" strike="noStrike" cap="none" dirty="0" err="1" smtClean="0">
                          <a:solidFill>
                            <a:schemeClr val="tx1"/>
                          </a:solidFill>
                          <a:latin typeface="+mn-lt"/>
                          <a:ea typeface="+mn-ea"/>
                          <a:cs typeface="+mn-cs"/>
                          <a:sym typeface="Arial"/>
                        </a:rPr>
                        <a:t>h</a:t>
                      </a:r>
                      <a:r>
                        <a:rPr lang="pt-BR" sz="1400" b="1" i="0" u="none" strike="noStrike" cap="none" dirty="0" smtClean="0">
                          <a:solidFill>
                            <a:schemeClr val="tx1"/>
                          </a:solidFill>
                          <a:latin typeface="+mn-lt"/>
                          <a:ea typeface="+mn-ea"/>
                          <a:cs typeface="+mn-cs"/>
                          <a:sym typeface="Arial"/>
                        </a:rPr>
                        <a:t>:\[\033[33;1m\]\</a:t>
                      </a:r>
                      <a:r>
                        <a:rPr lang="pt-BR" sz="1400" b="1" i="0" u="none" strike="noStrike" cap="none" dirty="0" err="1" smtClean="0">
                          <a:solidFill>
                            <a:schemeClr val="tx1"/>
                          </a:solidFill>
                          <a:latin typeface="+mn-lt"/>
                          <a:ea typeface="+mn-ea"/>
                          <a:cs typeface="+mn-cs"/>
                          <a:sym typeface="Arial"/>
                        </a:rPr>
                        <a:t>w</a:t>
                      </a:r>
                      <a:r>
                        <a:rPr lang="pt-BR" sz="1400" b="1" i="0" u="none" strike="noStrike" cap="none" dirty="0" smtClean="0">
                          <a:solidFill>
                            <a:schemeClr val="tx1"/>
                          </a:solidFill>
                          <a:latin typeface="+mn-lt"/>
                          <a:ea typeface="+mn-ea"/>
                          <a:cs typeface="+mn-cs"/>
                          <a:sym typeface="Arial"/>
                        </a:rPr>
                        <a:t>\[\033[m\] 🙌 “</a:t>
                      </a:r>
                      <a:endParaRPr lang="en-US" b="1" dirty="0">
                        <a:solidFill>
                          <a:schemeClr val="tx1"/>
                        </a:solidFill>
                      </a:endParaRPr>
                    </a:p>
                  </a:txBody>
                  <a:tcPr>
                    <a:solidFill>
                      <a:schemeClr val="accent1">
                        <a:lumMod val="20000"/>
                        <a:lumOff val="80000"/>
                      </a:schemeClr>
                    </a:solidFill>
                  </a:tcPr>
                </a:tc>
              </a:tr>
              <a:tr h="370840">
                <a:tc>
                  <a:txBody>
                    <a:bodyPr/>
                    <a:lstStyle/>
                    <a:p>
                      <a:r>
                        <a:rPr lang="en-US" sz="1400" b="1" dirty="0" smtClean="0"/>
                        <a:t>export CLICOLORS=1</a:t>
                      </a:r>
                    </a:p>
                  </a:txBody>
                  <a:tcPr>
                    <a:solidFill>
                      <a:schemeClr val="accent1">
                        <a:lumMod val="20000"/>
                        <a:lumOff val="80000"/>
                      </a:schemeClr>
                    </a:solidFill>
                  </a:tcPr>
                </a:tc>
              </a:tr>
              <a:tr h="370840">
                <a:tc>
                  <a:txBody>
                    <a:bodyPr/>
                    <a:lstStyle/>
                    <a:p>
                      <a:r>
                        <a:rPr lang="en-US" sz="1400" b="1" dirty="0" smtClean="0"/>
                        <a:t>export LSCOLORS=</a:t>
                      </a:r>
                      <a:r>
                        <a:rPr lang="en-US" sz="1400" b="1" i="0" u="none" strike="noStrike" cap="none" dirty="0" err="1" smtClean="0">
                          <a:solidFill>
                            <a:schemeClr val="tx1"/>
                          </a:solidFill>
                          <a:latin typeface="+mn-lt"/>
                          <a:ea typeface="+mn-ea"/>
                          <a:cs typeface="+mn-cs"/>
                          <a:sym typeface="Arial"/>
                        </a:rPr>
                        <a:t>ExFxBxDxCxegedabagacad</a:t>
                      </a:r>
                      <a:endParaRPr lang="en-US" sz="1400" b="1" i="0" u="none" strike="noStrike" cap="none" dirty="0" smtClean="0">
                        <a:solidFill>
                          <a:schemeClr val="tx1"/>
                        </a:solidFill>
                        <a:latin typeface="+mn-lt"/>
                        <a:ea typeface="+mn-ea"/>
                        <a:cs typeface="+mn-cs"/>
                        <a:sym typeface="Arial"/>
                      </a:endParaRPr>
                    </a:p>
                  </a:txBody>
                  <a:tcPr>
                    <a:solidFill>
                      <a:schemeClr val="accent1">
                        <a:lumMod val="20000"/>
                        <a:lumOff val="80000"/>
                      </a:schemeClr>
                    </a:solidFill>
                  </a:tcPr>
                </a:tc>
              </a:tr>
              <a:tr h="370840">
                <a:tc>
                  <a:txBody>
                    <a:bodyPr/>
                    <a:lstStyle/>
                    <a:p>
                      <a:r>
                        <a:rPr lang="en-US" sz="1400" b="1" i="0" u="none" strike="noStrike" cap="none" dirty="0" smtClean="0">
                          <a:solidFill>
                            <a:schemeClr val="tx1"/>
                          </a:solidFill>
                          <a:latin typeface="+mn-lt"/>
                          <a:ea typeface="+mn-ea"/>
                          <a:cs typeface="+mn-cs"/>
                          <a:sym typeface="Arial"/>
                        </a:rPr>
                        <a:t>cat &lt;&lt;EOF</a:t>
                      </a:r>
                    </a:p>
                    <a:p>
                      <a:endParaRPr lang="en-US" sz="1400" b="1" i="0" u="none" strike="noStrike" cap="none" dirty="0" smtClean="0">
                        <a:solidFill>
                          <a:schemeClr val="tx1"/>
                        </a:solidFill>
                        <a:latin typeface="+mn-lt"/>
                        <a:ea typeface="+mn-ea"/>
                        <a:cs typeface="+mn-cs"/>
                        <a:sym typeface="Arial"/>
                      </a:endParaRPr>
                    </a:p>
                    <a:p>
                      <a:r>
                        <a:rPr lang="en-US" sz="1400" b="1" i="0" u="none" strike="noStrike" cap="none" dirty="0" smtClean="0">
                          <a:solidFill>
                            <a:schemeClr val="tx1"/>
                          </a:solidFill>
                          <a:latin typeface="+mn-lt"/>
                          <a:ea typeface="+mn-ea"/>
                          <a:cs typeface="+mn-cs"/>
                          <a:sym typeface="Arial"/>
                        </a:rPr>
                        <a:t>Welcome back $</a:t>
                      </a:r>
                      <a:r>
                        <a:rPr lang="en-US" sz="1400" b="1" i="0" u="none" strike="noStrike" cap="none" dirty="0" err="1" smtClean="0">
                          <a:solidFill>
                            <a:schemeClr val="tx1"/>
                          </a:solidFill>
                          <a:latin typeface="+mn-lt"/>
                          <a:ea typeface="+mn-ea"/>
                          <a:cs typeface="+mn-cs"/>
                          <a:sym typeface="Arial"/>
                        </a:rPr>
                        <a:t>whoami</a:t>
                      </a:r>
                      <a:r>
                        <a:rPr lang="en-US" sz="1400" b="1" i="0" u="none" strike="noStrike" cap="none" dirty="0" smtClean="0">
                          <a:solidFill>
                            <a:schemeClr val="tx1"/>
                          </a:solidFill>
                          <a:latin typeface="+mn-lt"/>
                          <a:ea typeface="+mn-ea"/>
                          <a:cs typeface="+mn-cs"/>
                          <a:sym typeface="Aria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i="0" u="none" strike="noStrike" cap="none" dirty="0" smtClean="0">
                        <a:solidFill>
                          <a:schemeClr val="tx1"/>
                        </a:solidFill>
                        <a:latin typeface="+mn-lt"/>
                        <a:ea typeface="+mn-ea"/>
                        <a:cs typeface="+mn-cs"/>
                        <a:sym typeface="Arial"/>
                      </a:endParaRPr>
                    </a:p>
                    <a:p>
                      <a:r>
                        <a:rPr lang="en-US" sz="1400" b="1" i="0" u="none" strike="noStrike" cap="none" dirty="0" smtClean="0">
                          <a:solidFill>
                            <a:schemeClr val="tx1"/>
                          </a:solidFill>
                          <a:latin typeface="+mn-lt"/>
                          <a:ea typeface="+mn-ea"/>
                          <a:cs typeface="+mn-cs"/>
                          <a:sym typeface="Arial"/>
                        </a:rPr>
                        <a:t>EOF</a:t>
                      </a: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29258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p:txBody>
          <a:bodyPr/>
          <a:lstStyle/>
          <a:p>
            <a:r>
              <a:rPr lang="en-US" dirty="0" smtClean="0"/>
              <a:t>Source your .</a:t>
            </a:r>
            <a:r>
              <a:rPr lang="en-US" dirty="0" err="1" smtClean="0"/>
              <a:t>bash_profile</a:t>
            </a:r>
            <a:r>
              <a:rPr lang="en-US" dirty="0" smtClean="0"/>
              <a:t> for changes to take effect</a:t>
            </a:r>
          </a:p>
          <a:p>
            <a:endParaRPr lang="en-US" dirty="0"/>
          </a:p>
          <a:p>
            <a:r>
              <a:rPr lang="en-US" dirty="0" smtClean="0"/>
              <a:t>You can make a back-up copy using the </a:t>
            </a:r>
            <a:r>
              <a:rPr lang="en-US" dirty="0" err="1" smtClean="0"/>
              <a:t>cp</a:t>
            </a:r>
            <a:r>
              <a:rPr lang="en-US" dirty="0" smtClean="0"/>
              <a:t> command:</a:t>
            </a:r>
          </a:p>
          <a:p>
            <a:endParaRPr lang="en-US" dirty="0"/>
          </a:p>
          <a:p>
            <a:r>
              <a:rPr lang="en-US" dirty="0" smtClean="0"/>
              <a:t>Make a folder to store it in and move the back-up file there</a:t>
            </a:r>
          </a:p>
          <a:p>
            <a:endParaRPr lang="en-US" dirty="0" smtClean="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07721347"/>
              </p:ext>
            </p:extLst>
          </p:nvPr>
        </p:nvGraphicFramePr>
        <p:xfrm>
          <a:off x="799078" y="1743868"/>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source</a:t>
                      </a:r>
                      <a:r>
                        <a:rPr lang="en-US" b="1" baseline="0" dirty="0" smtClean="0">
                          <a:solidFill>
                            <a:schemeClr val="tx1"/>
                          </a:solidFill>
                        </a:rPr>
                        <a:t> .</a:t>
                      </a:r>
                      <a:r>
                        <a:rPr lang="en-US" b="1" baseline="0" dirty="0" err="1" smtClean="0">
                          <a:solidFill>
                            <a:schemeClr val="tx1"/>
                          </a:solidFill>
                        </a:rPr>
                        <a:t>bash_profile</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27072629"/>
              </p:ext>
            </p:extLst>
          </p:nvPr>
        </p:nvGraphicFramePr>
        <p:xfrm>
          <a:off x="799078" y="2831647"/>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dirty="0" err="1" smtClean="0">
                          <a:solidFill>
                            <a:schemeClr val="tx1"/>
                          </a:solidFill>
                        </a:rPr>
                        <a:t>cp</a:t>
                      </a:r>
                      <a:r>
                        <a:rPr lang="en-US" b="1" dirty="0" smtClean="0">
                          <a:solidFill>
                            <a:schemeClr val="tx1"/>
                          </a:solidFill>
                        </a:rPr>
                        <a:t> </a:t>
                      </a:r>
                      <a:r>
                        <a:rPr lang="en-US" b="1" baseline="0" dirty="0" smtClean="0">
                          <a:solidFill>
                            <a:schemeClr val="tx1"/>
                          </a:solidFill>
                        </a:rPr>
                        <a:t>.</a:t>
                      </a:r>
                      <a:r>
                        <a:rPr lang="en-US" b="1" baseline="0" dirty="0" err="1" smtClean="0">
                          <a:solidFill>
                            <a:schemeClr val="tx1"/>
                          </a:solidFill>
                        </a:rPr>
                        <a:t>bash_profile</a:t>
                      </a:r>
                      <a:r>
                        <a:rPr lang="en-US" b="1" baseline="0" dirty="0" smtClean="0">
                          <a:solidFill>
                            <a:schemeClr val="tx1"/>
                          </a:solidFill>
                        </a:rPr>
                        <a:t> .</a:t>
                      </a:r>
                      <a:r>
                        <a:rPr lang="en-US" b="1" baseline="0" dirty="0" err="1" smtClean="0">
                          <a:solidFill>
                            <a:schemeClr val="tx1"/>
                          </a:solidFill>
                        </a:rPr>
                        <a:t>bash_profile.bak</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48804751"/>
              </p:ext>
            </p:extLst>
          </p:nvPr>
        </p:nvGraphicFramePr>
        <p:xfrm>
          <a:off x="799078" y="3777549"/>
          <a:ext cx="8033221" cy="51816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dirty="0" err="1" smtClean="0">
                          <a:solidFill>
                            <a:schemeClr val="tx1"/>
                          </a:solidFill>
                        </a:rPr>
                        <a:t>mkdir</a:t>
                      </a:r>
                      <a:r>
                        <a:rPr lang="en-US" b="1" dirty="0" smtClean="0">
                          <a:solidFill>
                            <a:schemeClr val="tx1"/>
                          </a:solidFill>
                        </a:rPr>
                        <a:t> backup-files</a:t>
                      </a:r>
                    </a:p>
                    <a:p>
                      <a:r>
                        <a:rPr lang="en-US" b="1" baseline="0" dirty="0" smtClean="0">
                          <a:solidFill>
                            <a:schemeClr val="tx1"/>
                          </a:solidFill>
                        </a:rPr>
                        <a:t>👾 mv .</a:t>
                      </a:r>
                      <a:r>
                        <a:rPr lang="en-US" b="1" baseline="0" dirty="0" err="1" smtClean="0">
                          <a:solidFill>
                            <a:schemeClr val="tx1"/>
                          </a:solidFill>
                        </a:rPr>
                        <a:t>bash_profile.bak</a:t>
                      </a:r>
                      <a:r>
                        <a:rPr lang="en-US" b="1" baseline="0" dirty="0" smtClean="0">
                          <a:solidFill>
                            <a:schemeClr val="tx1"/>
                          </a:solidFill>
                        </a:rPr>
                        <a:t> backup-files/.</a:t>
                      </a:r>
                      <a:r>
                        <a:rPr lang="en-US" b="1" baseline="0" dirty="0" err="1" smtClean="0">
                          <a:solidFill>
                            <a:schemeClr val="tx1"/>
                          </a:solidFill>
                        </a:rPr>
                        <a:t>bash_profile.bak</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369017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p:txBody>
          <a:bodyPr/>
          <a:lstStyle/>
          <a:p>
            <a:r>
              <a:rPr lang="en-US" dirty="0" smtClean="0"/>
              <a:t>Rename your folder using the mv command</a:t>
            </a:r>
          </a:p>
          <a:p>
            <a:endParaRPr lang="en-US" dirty="0"/>
          </a:p>
          <a:p>
            <a:r>
              <a:rPr lang="en-US" dirty="0" smtClean="0"/>
              <a:t>Delete the files in the folder</a:t>
            </a:r>
          </a:p>
          <a:p>
            <a:endParaRPr lang="en-US" dirty="0" smtClean="0"/>
          </a:p>
          <a:p>
            <a:r>
              <a:rPr lang="en-US" dirty="0" smtClean="0"/>
              <a:t>Delete the folder (note the use of the –r option) </a:t>
            </a:r>
          </a:p>
          <a:p>
            <a:endParaRPr lang="en-US" dirty="0" smtClean="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111943388"/>
              </p:ext>
            </p:extLst>
          </p:nvPr>
        </p:nvGraphicFramePr>
        <p:xfrm>
          <a:off x="799078" y="1743868"/>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mv backup-files</a:t>
                      </a:r>
                      <a:r>
                        <a:rPr lang="en-US" b="1" baseline="0" dirty="0" smtClean="0">
                          <a:solidFill>
                            <a:schemeClr val="tx1"/>
                          </a:solidFill>
                        </a:rPr>
                        <a:t> mystery-folder</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13235568"/>
              </p:ext>
            </p:extLst>
          </p:nvPr>
        </p:nvGraphicFramePr>
        <p:xfrm>
          <a:off x="799078" y="2802619"/>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dirty="0" err="1" smtClean="0">
                          <a:solidFill>
                            <a:schemeClr val="tx1"/>
                          </a:solidFill>
                        </a:rPr>
                        <a:t>rm</a:t>
                      </a:r>
                      <a:r>
                        <a:rPr lang="en-US" b="1" baseline="0" dirty="0" smtClean="0">
                          <a:solidFill>
                            <a:schemeClr val="tx1"/>
                          </a:solidFill>
                        </a:rPr>
                        <a:t> backup-files/*</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18679524"/>
              </p:ext>
            </p:extLst>
          </p:nvPr>
        </p:nvGraphicFramePr>
        <p:xfrm>
          <a:off x="799078" y="3777549"/>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 </a:t>
                      </a:r>
                      <a:r>
                        <a:rPr lang="en-US" b="1" baseline="0" dirty="0" err="1" smtClean="0">
                          <a:solidFill>
                            <a:schemeClr val="tx1"/>
                          </a:solidFill>
                        </a:rPr>
                        <a:t>rm</a:t>
                      </a:r>
                      <a:r>
                        <a:rPr lang="en-US" b="1" baseline="0" dirty="0" smtClean="0">
                          <a:solidFill>
                            <a:schemeClr val="tx1"/>
                          </a:solidFill>
                        </a:rPr>
                        <a:t> –r backup-files</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321844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I-nix, U-nix, we-all-nix!</a:t>
            </a:r>
            <a:endParaRPr lang="en-US" b="1"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p:txBody>
          <a:bodyPr/>
          <a:lstStyle/>
          <a:p>
            <a:r>
              <a:rPr lang="en-US" dirty="0" smtClean="0"/>
              <a:t>Sometimes you will need system permissions to execute a task or command.</a:t>
            </a:r>
          </a:p>
          <a:p>
            <a:r>
              <a:rPr lang="en-US" dirty="0" smtClean="0"/>
              <a:t>If you receive an error stating that you do not have adequate permissions, try running the same command but prefixed with a </a:t>
            </a:r>
            <a:r>
              <a:rPr lang="en-US" dirty="0" err="1" smtClean="0"/>
              <a:t>sudo</a:t>
            </a:r>
            <a:r>
              <a:rPr lang="en-US" dirty="0" smtClean="0"/>
              <a:t> command. </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673639"/>
              </p:ext>
            </p:extLst>
          </p:nvPr>
        </p:nvGraphicFramePr>
        <p:xfrm>
          <a:off x="463707" y="2762339"/>
          <a:ext cx="8033221" cy="74168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dirty="0" err="1" smtClean="0">
                          <a:solidFill>
                            <a:schemeClr val="tx1"/>
                          </a:solidFill>
                        </a:rPr>
                        <a:t>sudo</a:t>
                      </a:r>
                      <a:r>
                        <a:rPr lang="en-US" b="1" dirty="0" smtClean="0">
                          <a:solidFill>
                            <a:schemeClr val="tx1"/>
                          </a:solidFill>
                        </a:rPr>
                        <a:t> touch</a:t>
                      </a:r>
                      <a:r>
                        <a:rPr lang="en-US" b="1" baseline="0" dirty="0" smtClean="0">
                          <a:solidFill>
                            <a:schemeClr val="tx1"/>
                          </a:solidFill>
                        </a:rPr>
                        <a:t> /opt/test     # make a file in a restricted folder</a:t>
                      </a:r>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chemeClr val="tx1"/>
                          </a:solidFill>
                        </a:rPr>
                        <a:t>👾 </a:t>
                      </a:r>
                      <a:r>
                        <a:rPr lang="en-US" b="1" baseline="0" dirty="0" err="1" smtClean="0">
                          <a:solidFill>
                            <a:schemeClr val="tx1"/>
                          </a:solidFill>
                        </a:rPr>
                        <a:t>sudo</a:t>
                      </a:r>
                      <a:r>
                        <a:rPr lang="en-US" b="1" baseline="0" dirty="0" smtClean="0">
                          <a:solidFill>
                            <a:schemeClr val="tx1"/>
                          </a:solidFill>
                        </a:rPr>
                        <a:t> </a:t>
                      </a:r>
                      <a:r>
                        <a:rPr lang="en-US" b="1" baseline="0" dirty="0" err="1" smtClean="0">
                          <a:solidFill>
                            <a:schemeClr val="tx1"/>
                          </a:solidFill>
                        </a:rPr>
                        <a:t>rm</a:t>
                      </a:r>
                      <a:r>
                        <a:rPr lang="en-US" b="1" baseline="0" dirty="0" smtClean="0">
                          <a:solidFill>
                            <a:schemeClr val="tx1"/>
                          </a:solidFill>
                        </a:rPr>
                        <a:t> /opt/test          # delete file in restricted folder</a:t>
                      </a:r>
                      <a:endParaRPr lang="en-US" b="1" dirty="0" smtClean="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99196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US" b="1" dirty="0" smtClean="0"/>
              <a:t>Standard Installation</a:t>
            </a:r>
            <a:endParaRPr lang="en" b="1"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US" dirty="0" smtClean="0"/>
              <a:t>Follow these instructions if MGH servers are up otherwise follow Alternative Installation</a:t>
            </a:r>
            <a:endParaRPr lang="en" dirty="0"/>
          </a:p>
          <a:p>
            <a:pPr lvl="0">
              <a:spcBef>
                <a:spcPts val="0"/>
              </a:spcBef>
              <a:buNone/>
            </a:pPr>
            <a:endParaRPr dirty="0"/>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2240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 &amp; Resources</a:t>
            </a:r>
            <a:endParaRPr lang="en-US" b="1" dirty="0"/>
          </a:p>
        </p:txBody>
      </p:sp>
      <p:sp>
        <p:nvSpPr>
          <p:cNvPr id="3" name="Text Placeholder 2"/>
          <p:cNvSpPr>
            <a:spLocks noGrp="1"/>
          </p:cNvSpPr>
          <p:nvPr>
            <p:ph type="body" idx="1"/>
          </p:nvPr>
        </p:nvSpPr>
        <p:spPr/>
        <p:txBody>
          <a:bodyPr/>
          <a:lstStyle/>
          <a:p>
            <a:pPr marL="285750" indent="-285750">
              <a:buFont typeface="Arial" charset="0"/>
              <a:buChar char="•"/>
            </a:pPr>
            <a:r>
              <a:rPr lang="en-US" dirty="0" smtClean="0">
                <a:hlinkClick r:id="rId2"/>
              </a:rPr>
              <a:t>Google Drive</a:t>
            </a:r>
            <a:r>
              <a:rPr lang="en-US" dirty="0" smtClean="0"/>
              <a:t> (everything can be found here)</a:t>
            </a:r>
          </a:p>
          <a:p>
            <a:pPr marL="285750" indent="-285750">
              <a:buFont typeface="Arial" charset="0"/>
              <a:buChar char="•"/>
            </a:pPr>
            <a:r>
              <a:rPr lang="en-US" dirty="0" smtClean="0">
                <a:hlinkClick r:id="rId3"/>
              </a:rPr>
              <a:t>Documentation for today’s tutorial</a:t>
            </a:r>
            <a:r>
              <a:rPr lang="en-US" dirty="0" smtClean="0"/>
              <a:t> (have this printed out)</a:t>
            </a:r>
          </a:p>
          <a:p>
            <a:pPr marL="285750" indent="-285750">
              <a:buFont typeface="Arial" charset="0"/>
              <a:buChar char="•"/>
            </a:pPr>
            <a:r>
              <a:rPr lang="en-US" dirty="0" smtClean="0">
                <a:hlinkClick r:id="rId4"/>
              </a:rPr>
              <a:t>Surfer-gems</a:t>
            </a:r>
            <a:r>
              <a:rPr lang="en-US" dirty="0" smtClean="0"/>
              <a:t> (🏄 -💎)</a:t>
            </a:r>
          </a:p>
          <a:p>
            <a:pPr marL="285750" indent="-285750">
              <a:buFont typeface="Arial" charset="0"/>
              <a:buChar char="•"/>
            </a:pPr>
            <a:r>
              <a:rPr lang="en-US" dirty="0" smtClean="0">
                <a:hlinkClick r:id="rId5"/>
              </a:rPr>
              <a:t>FreeSurfer</a:t>
            </a:r>
            <a:r>
              <a:rPr lang="en-US" dirty="0" smtClean="0"/>
              <a:t> (link for FAQ &amp; installation)</a:t>
            </a:r>
            <a:endParaRPr lang="en-US" dirty="0"/>
          </a:p>
        </p:txBody>
      </p:sp>
      <p:pic>
        <p:nvPicPr>
          <p:cNvPr id="4" name="Picture 3"/>
          <p:cNvPicPr>
            <a:picLocks noChangeAspect="1"/>
          </p:cNvPicPr>
          <p:nvPr/>
        </p:nvPicPr>
        <p:blipFill rotWithShape="1">
          <a:blip r:embed="rId6"/>
          <a:srcRect l="19680" r="21282"/>
          <a:stretch/>
        </p:blipFill>
        <p:spPr>
          <a:xfrm>
            <a:off x="21107" y="2187630"/>
            <a:ext cx="581186" cy="516825"/>
          </a:xfrm>
          <a:prstGeom prst="rect">
            <a:avLst/>
          </a:prstGeom>
        </p:spPr>
      </p:pic>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248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b="1" dirty="0" smtClean="0"/>
              <a:t>Quick Start </a:t>
            </a:r>
            <a:r>
              <a:rPr lang="en" b="1" dirty="0" smtClean="0"/>
              <a:t>Installation</a:t>
            </a:r>
            <a:endParaRPr lang="en" b="1" dirty="0"/>
          </a:p>
        </p:txBody>
      </p:sp>
      <p:sp>
        <p:nvSpPr>
          <p:cNvPr id="72" name="Shape 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US" dirty="0"/>
              <a:t>Sign up for license</a:t>
            </a:r>
          </a:p>
          <a:p>
            <a:pPr lvl="0"/>
            <a:r>
              <a:rPr lang="en-US" dirty="0"/>
              <a:t>	 </a:t>
            </a:r>
            <a:r>
              <a:rPr lang="en-US" dirty="0">
                <a:hlinkClick r:id="rId3"/>
              </a:rPr>
              <a:t>https://</a:t>
            </a:r>
            <a:r>
              <a:rPr lang="en-US" dirty="0" smtClean="0">
                <a:hlinkClick r:id="rId3"/>
              </a:rPr>
              <a:t>surfer.nmr.mgh.harvard.edu/fswiki/License</a:t>
            </a:r>
            <a:endParaRPr lang="en-US" dirty="0" smtClean="0"/>
          </a:p>
          <a:p>
            <a:pPr lvl="0">
              <a:spcBef>
                <a:spcPts val="0"/>
              </a:spcBef>
              <a:buNone/>
            </a:pPr>
            <a:r>
              <a:rPr lang="en-US" dirty="0" smtClean="0"/>
              <a:t>Retrieve Development Version (FS v6.0)</a:t>
            </a:r>
          </a:p>
          <a:p>
            <a:pPr lvl="0"/>
            <a:r>
              <a:rPr lang="en-US" dirty="0"/>
              <a:t>	</a:t>
            </a:r>
            <a:endParaRPr dirty="0"/>
          </a:p>
        </p:txBody>
      </p:sp>
      <p:graphicFrame>
        <p:nvGraphicFramePr>
          <p:cNvPr id="5" name="Table 4"/>
          <p:cNvGraphicFramePr>
            <a:graphicFrameLocks noGrp="1"/>
          </p:cNvGraphicFramePr>
          <p:nvPr>
            <p:extLst>
              <p:ext uri="{D42A27DB-BD31-4B8C-83A1-F6EECF244321}">
                <p14:modId xmlns:p14="http://schemas.microsoft.com/office/powerpoint/2010/main" val="809708141"/>
              </p:ext>
            </p:extLst>
          </p:nvPr>
        </p:nvGraphicFramePr>
        <p:xfrm>
          <a:off x="790413" y="2860675"/>
          <a:ext cx="8041887" cy="889000"/>
        </p:xfrm>
        <a:graphic>
          <a:graphicData uri="http://schemas.openxmlformats.org/drawingml/2006/table">
            <a:tbl>
              <a:tblPr firstRow="1" bandRow="1">
                <a:tableStyleId>{2D5ABB26-0587-4C30-8999-92F81FD0307C}</a:tableStyleId>
              </a:tblPr>
              <a:tblGrid>
                <a:gridCol w="8041887"/>
              </a:tblGrid>
              <a:tr h="370840">
                <a:tc>
                  <a:txBody>
                    <a:bodyPr/>
                    <a:lstStyle/>
                    <a:p>
                      <a:r>
                        <a:rPr lang="en-US" b="1" baseline="0" dirty="0" smtClean="0">
                          <a:solidFill>
                            <a:schemeClr val="tx1"/>
                          </a:solidFill>
                        </a:rPr>
                        <a:t>👾 </a:t>
                      </a:r>
                      <a:r>
                        <a:rPr lang="en-US" b="1" dirty="0" smtClean="0">
                          <a:solidFill>
                            <a:schemeClr val="tx1"/>
                          </a:solidFill>
                        </a:rPr>
                        <a:t>cd</a:t>
                      </a:r>
                      <a:r>
                        <a:rPr lang="en-US" b="1" baseline="0" dirty="0" smtClean="0">
                          <a:solidFill>
                            <a:schemeClr val="tx1"/>
                          </a:solidFill>
                        </a:rPr>
                        <a:t> ~          # move to home directory</a:t>
                      </a:r>
                      <a:endParaRPr lang="en-US" b="1" dirty="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sz="1400" b="1" i="0" u="none" strike="noStrike" cap="none" dirty="0" smtClean="0">
                          <a:solidFill>
                            <a:schemeClr val="tx1"/>
                          </a:solidFill>
                          <a:latin typeface="+mn-lt"/>
                          <a:ea typeface="+mn-ea"/>
                          <a:cs typeface="+mn-cs"/>
                          <a:sym typeface="Arial"/>
                        </a:rPr>
                        <a:t> curl -O ftp://</a:t>
                      </a:r>
                      <a:r>
                        <a:rPr lang="en-US" sz="1400" b="1" i="0" u="none" strike="noStrike" cap="none" dirty="0" err="1" smtClean="0">
                          <a:solidFill>
                            <a:schemeClr val="tx1"/>
                          </a:solidFill>
                          <a:latin typeface="+mn-lt"/>
                          <a:ea typeface="+mn-ea"/>
                          <a:cs typeface="+mn-cs"/>
                          <a:sym typeface="Arial"/>
                        </a:rPr>
                        <a:t>surfer.nmr.mgh.harvard.edu</a:t>
                      </a:r>
                      <a:r>
                        <a:rPr lang="en-US" sz="1400" b="1" i="0" u="none" strike="noStrike" cap="none" dirty="0" smtClean="0">
                          <a:solidFill>
                            <a:schemeClr val="tx1"/>
                          </a:solidFill>
                          <a:latin typeface="+mn-lt"/>
                          <a:ea typeface="+mn-ea"/>
                          <a:cs typeface="+mn-cs"/>
                          <a:sym typeface="Arial"/>
                        </a:rPr>
                        <a:t>/pub/</a:t>
                      </a:r>
                      <a:r>
                        <a:rPr lang="en-US" sz="1400" b="1" i="0" u="none" strike="noStrike" cap="none" dirty="0" err="1" smtClean="0">
                          <a:solidFill>
                            <a:schemeClr val="tx1"/>
                          </a:solidFill>
                          <a:latin typeface="+mn-lt"/>
                          <a:ea typeface="+mn-ea"/>
                          <a:cs typeface="+mn-cs"/>
                          <a:sym typeface="Arial"/>
                        </a:rPr>
                        <a:t>dist</a:t>
                      </a:r>
                      <a:r>
                        <a:rPr lang="en-US" sz="1400" b="1" i="0" u="none" strike="noStrike" cap="none" dirty="0" smtClean="0">
                          <a:solidFill>
                            <a:schemeClr val="tx1"/>
                          </a:solidFill>
                          <a:latin typeface="+mn-lt"/>
                          <a:ea typeface="+mn-ea"/>
                          <a:cs typeface="+mn-cs"/>
                          <a:sym typeface="Arial"/>
                        </a:rPr>
                        <a:t>/</a:t>
                      </a:r>
                      <a:r>
                        <a:rPr lang="en-US" sz="1400" b="1" i="0" u="none" strike="noStrike" cap="none" dirty="0" err="1" smtClean="0">
                          <a:solidFill>
                            <a:schemeClr val="tx1"/>
                          </a:solidFill>
                          <a:latin typeface="+mn-lt"/>
                          <a:ea typeface="+mn-ea"/>
                          <a:cs typeface="+mn-cs"/>
                          <a:sym typeface="Arial"/>
                        </a:rPr>
                        <a:t>freesurfer</a:t>
                      </a:r>
                      <a:r>
                        <a:rPr lang="en-US" sz="1400" b="1" i="0" u="none" strike="noStrike" cap="none" dirty="0" smtClean="0">
                          <a:solidFill>
                            <a:schemeClr val="tx1"/>
                          </a:solidFill>
                          <a:latin typeface="+mn-lt"/>
                          <a:ea typeface="+mn-ea"/>
                          <a:cs typeface="+mn-cs"/>
                          <a:sym typeface="Arial"/>
                        </a:rPr>
                        <a:t>/dev/</a:t>
                      </a:r>
                      <a:r>
                        <a:rPr lang="en-US" sz="1400" b="1" i="0" u="none" strike="noStrike" cap="none" dirty="0" err="1" smtClean="0">
                          <a:solidFill>
                            <a:schemeClr val="tx1"/>
                          </a:solidFill>
                          <a:latin typeface="+mn-lt"/>
                          <a:ea typeface="+mn-ea"/>
                          <a:cs typeface="+mn-cs"/>
                          <a:sym typeface="Arial"/>
                        </a:rPr>
                        <a:t>freesurfer</a:t>
                      </a:r>
                      <a:r>
                        <a:rPr lang="en-US" sz="1400" b="1" i="0" u="none" strike="noStrike" cap="none" dirty="0" smtClean="0">
                          <a:solidFill>
                            <a:schemeClr val="tx1"/>
                          </a:solidFill>
                          <a:latin typeface="+mn-lt"/>
                          <a:ea typeface="+mn-ea"/>
                          <a:cs typeface="+mn-cs"/>
                          <a:sym typeface="Arial"/>
                        </a:rPr>
                        <a:t>-Darwin-OSX-</a:t>
                      </a:r>
                      <a:r>
                        <a:rPr lang="en-US" sz="1400" b="1" i="0" u="none" strike="noStrike" cap="none" dirty="0" err="1" smtClean="0">
                          <a:solidFill>
                            <a:schemeClr val="tx1"/>
                          </a:solidFill>
                          <a:latin typeface="+mn-lt"/>
                          <a:ea typeface="+mn-ea"/>
                          <a:cs typeface="+mn-cs"/>
                          <a:sym typeface="Arial"/>
                        </a:rPr>
                        <a:t>dev.tar.gz</a:t>
                      </a:r>
                      <a:endParaRPr lang="en-US" sz="1400" b="1" dirty="0"/>
                    </a:p>
                  </a:txBody>
                  <a:tcPr>
                    <a:solidFill>
                      <a:schemeClr val="accent1">
                        <a:lumMod val="20000"/>
                        <a:lumOff val="80000"/>
                      </a:schemeClr>
                    </a:solidFill>
                  </a:tcPr>
                </a:tc>
              </a:tr>
            </a:tbl>
          </a:graphicData>
        </a:graphic>
      </p:graphicFrame>
      <p:cxnSp>
        <p:nvCxnSpPr>
          <p:cNvPr id="6" name="Straight Connector 5"/>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Start </a:t>
            </a:r>
            <a:r>
              <a:rPr lang="en" b="1" dirty="0"/>
              <a:t>Installation</a:t>
            </a:r>
            <a:endParaRPr lang="en-US" b="1" dirty="0"/>
          </a:p>
        </p:txBody>
      </p:sp>
      <p:sp>
        <p:nvSpPr>
          <p:cNvPr id="3" name="Text Placeholder 2"/>
          <p:cNvSpPr>
            <a:spLocks noGrp="1"/>
          </p:cNvSpPr>
          <p:nvPr>
            <p:ph type="body" idx="1"/>
          </p:nvPr>
        </p:nvSpPr>
        <p:spPr/>
        <p:txBody>
          <a:bodyPr/>
          <a:lstStyle/>
          <a:p>
            <a:r>
              <a:rPr lang="en-US" dirty="0" smtClean="0"/>
              <a:t>Extract files from archive.  Open a terminal and type,</a:t>
            </a:r>
          </a:p>
          <a:p>
            <a:endParaRPr lang="en-US" dirty="0" smtClean="0"/>
          </a:p>
          <a:p>
            <a:r>
              <a:rPr lang="en-US" dirty="0" smtClean="0"/>
              <a:t>Copy the license emailed to you and insert it into a .license file</a:t>
            </a:r>
          </a:p>
          <a:p>
            <a:endParaRPr lang="en-US" dirty="0"/>
          </a:p>
          <a:p>
            <a:endParaRPr lang="en-US" dirty="0" smtClean="0"/>
          </a:p>
          <a:p>
            <a:endParaRPr lang="en-US" dirty="0" smtClean="0"/>
          </a:p>
          <a:p>
            <a:r>
              <a:rPr lang="en-US" dirty="0" smtClean="0"/>
              <a:t>Paste the license into </a:t>
            </a:r>
            <a:r>
              <a:rPr lang="en-US" dirty="0" err="1" smtClean="0"/>
              <a:t>emacs</a:t>
            </a:r>
            <a:r>
              <a:rPr lang="en-US" dirty="0" smtClean="0"/>
              <a:t>.  Type control + x, control + c then y to save and exit.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537109"/>
              </p:ext>
            </p:extLst>
          </p:nvPr>
        </p:nvGraphicFramePr>
        <p:xfrm>
          <a:off x="799078" y="1743868"/>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baseline="0" dirty="0" smtClean="0"/>
                        <a:t> tar –</a:t>
                      </a:r>
                      <a:r>
                        <a:rPr lang="en-US" b="1" baseline="0" dirty="0" err="1" smtClean="0"/>
                        <a:t>xzvf</a:t>
                      </a:r>
                      <a:r>
                        <a:rPr lang="en-US" b="1" baseline="0" dirty="0" smtClean="0"/>
                        <a:t>  </a:t>
                      </a:r>
                      <a:r>
                        <a:rPr lang="en-US" b="1" baseline="0" dirty="0" err="1" smtClean="0"/>
                        <a:t>freesurfer</a:t>
                      </a:r>
                      <a:r>
                        <a:rPr lang="en-US" b="1" baseline="0" dirty="0" smtClean="0"/>
                        <a:t>-Darwin-OSX-</a:t>
                      </a:r>
                      <a:r>
                        <a:rPr lang="en-US" b="1" baseline="0" dirty="0" err="1" smtClean="0"/>
                        <a:t>dev.tar</a:t>
                      </a:r>
                      <a:r>
                        <a:rPr lang="en-US" b="1" baseline="0" dirty="0" smtClean="0"/>
                        <a:t>  #extract contents to home directory</a:t>
                      </a:r>
                      <a:endParaRPr lang="en-US" b="1" dirty="0"/>
                    </a:p>
                  </a:txBody>
                  <a:tcPr>
                    <a:solidFill>
                      <a:schemeClr val="accent1">
                        <a:lumMod val="20000"/>
                        <a:lumOff val="80000"/>
                      </a:schemeClr>
                    </a:solidFill>
                  </a:tcPr>
                </a:tc>
              </a:tr>
            </a:tbl>
          </a:graphicData>
        </a:graphic>
      </p:graphicFrame>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508033509"/>
              </p:ext>
            </p:extLst>
          </p:nvPr>
        </p:nvGraphicFramePr>
        <p:xfrm>
          <a:off x="771566" y="2860675"/>
          <a:ext cx="8033221" cy="111252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baseline="0" dirty="0" smtClean="0"/>
                        <a:t> cd ~/</a:t>
                      </a:r>
                      <a:r>
                        <a:rPr lang="en-US" b="1" baseline="0" dirty="0" err="1" smtClean="0"/>
                        <a:t>freesurfer</a:t>
                      </a:r>
                      <a:r>
                        <a:rPr lang="en-US" b="1" baseline="0" dirty="0" smtClean="0"/>
                        <a:t>/                      # move into </a:t>
                      </a:r>
                      <a:r>
                        <a:rPr lang="en-US" b="1" baseline="0" dirty="0" err="1" smtClean="0"/>
                        <a:t>freesurfer</a:t>
                      </a:r>
                      <a:r>
                        <a:rPr lang="en-US" b="1" baseline="0" dirty="0" smtClean="0"/>
                        <a:t> </a:t>
                      </a:r>
                      <a:r>
                        <a:rPr lang="en-US" b="1" baseline="0" dirty="0" err="1" smtClean="0"/>
                        <a:t>dir</a:t>
                      </a:r>
                      <a:endParaRPr lang="en-US" b="1" baseline="0" dirty="0" smtClean="0"/>
                    </a:p>
                  </a:txBody>
                  <a:tcPr>
                    <a:solidFill>
                      <a:schemeClr val="accent1">
                        <a:lumMod val="20000"/>
                        <a:lumOff val="80000"/>
                      </a:schemeClr>
                    </a:solidFill>
                  </a:tcPr>
                </a:tc>
              </a:tr>
              <a:tr h="370840">
                <a:tc>
                  <a:txBody>
                    <a:bodyPr/>
                    <a:lstStyle/>
                    <a:p>
                      <a:r>
                        <a:rPr lang="en-US" b="1" baseline="0" dirty="0" smtClean="0">
                          <a:solidFill>
                            <a:schemeClr val="tx1"/>
                          </a:solidFill>
                        </a:rPr>
                        <a:t>👾 </a:t>
                      </a:r>
                      <a:r>
                        <a:rPr lang="en-US" b="1" baseline="0" dirty="0" err="1" smtClean="0"/>
                        <a:t>sudo</a:t>
                      </a:r>
                      <a:r>
                        <a:rPr lang="en-US" b="1" baseline="0" dirty="0" smtClean="0"/>
                        <a:t> touch .license               # make an empty license file using </a:t>
                      </a:r>
                      <a:r>
                        <a:rPr lang="en-US" b="1" baseline="0" dirty="0" err="1" smtClean="0"/>
                        <a:t>sudo</a:t>
                      </a:r>
                      <a:r>
                        <a:rPr lang="en-US" b="1" baseline="0" dirty="0" smtClean="0"/>
                        <a:t> (enter password)</a:t>
                      </a:r>
                    </a:p>
                  </a:txBody>
                  <a:tcPr>
                    <a:solidFill>
                      <a:schemeClr val="accent1">
                        <a:lumMod val="20000"/>
                        <a:lumOff val="80000"/>
                      </a:schemeClr>
                    </a:solidFill>
                  </a:tcPr>
                </a:tc>
              </a:tr>
              <a:tr h="370840">
                <a:tc>
                  <a:txBody>
                    <a:bodyPr/>
                    <a:lstStyle/>
                    <a:p>
                      <a:r>
                        <a:rPr lang="en-US" b="1" baseline="0" dirty="0" smtClean="0">
                          <a:solidFill>
                            <a:schemeClr val="tx1"/>
                          </a:solidFill>
                        </a:rPr>
                        <a:t>👾 </a:t>
                      </a:r>
                      <a:r>
                        <a:rPr lang="en-US" b="1" baseline="0" dirty="0" err="1" smtClean="0"/>
                        <a:t>sudo</a:t>
                      </a:r>
                      <a:r>
                        <a:rPr lang="en-US" b="1" baseline="0" dirty="0" smtClean="0"/>
                        <a:t> </a:t>
                      </a:r>
                      <a:r>
                        <a:rPr lang="en-US" b="1" baseline="0" dirty="0" err="1" smtClean="0"/>
                        <a:t>emacs</a:t>
                      </a:r>
                      <a:r>
                        <a:rPr lang="en-US" b="1" baseline="0" dirty="0" smtClean="0"/>
                        <a:t> .license              # edit your empty file with </a:t>
                      </a:r>
                      <a:r>
                        <a:rPr lang="en-US" b="1" baseline="0" dirty="0" err="1" smtClean="0"/>
                        <a:t>sudo</a:t>
                      </a:r>
                      <a:r>
                        <a:rPr lang="en-US" b="1" baseline="0" dirty="0" smtClean="0"/>
                        <a:t> (enter password)</a:t>
                      </a: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18423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41" y="1311640"/>
            <a:ext cx="8686800" cy="3581400"/>
          </a:xfrm>
          <a:prstGeom prst="rect">
            <a:avLst/>
          </a:prstGeom>
        </p:spPr>
      </p:pic>
      <p:sp>
        <p:nvSpPr>
          <p:cNvPr id="6" name="Rectangle 5"/>
          <p:cNvSpPr/>
          <p:nvPr/>
        </p:nvSpPr>
        <p:spPr>
          <a:xfrm>
            <a:off x="6386285" y="1190171"/>
            <a:ext cx="145142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311700" y="445025"/>
            <a:ext cx="8520600" cy="572700"/>
          </a:xfrm>
        </p:spPr>
        <p:txBody>
          <a:bodyPr/>
          <a:lstStyle/>
          <a:p>
            <a:r>
              <a:rPr lang="en-US" b="1" dirty="0" smtClean="0"/>
              <a:t>Workshop Demographics</a:t>
            </a:r>
            <a:endParaRPr lang="en-US" b="1" dirty="0"/>
          </a:p>
        </p:txBody>
      </p:sp>
      <p:cxnSp>
        <p:nvCxnSpPr>
          <p:cNvPr id="8" name="Straight Connector 7"/>
          <p:cNvCxnSpPr/>
          <p:nvPr/>
        </p:nvCxnSpPr>
        <p:spPr>
          <a:xfrm>
            <a:off x="183363" y="1017725"/>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50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Start </a:t>
            </a:r>
            <a:r>
              <a:rPr lang="en" b="1" dirty="0"/>
              <a:t>Installation</a:t>
            </a:r>
            <a:endParaRPr lang="en-US" b="1" dirty="0"/>
          </a:p>
        </p:txBody>
      </p:sp>
      <p:sp>
        <p:nvSpPr>
          <p:cNvPr id="3" name="Text Placeholder 2"/>
          <p:cNvSpPr>
            <a:spLocks noGrp="1"/>
          </p:cNvSpPr>
          <p:nvPr>
            <p:ph type="body" idx="1"/>
          </p:nvPr>
        </p:nvSpPr>
        <p:spPr/>
        <p:txBody>
          <a:bodyPr/>
          <a:lstStyle/>
          <a:p>
            <a:r>
              <a:rPr lang="en-US" dirty="0" smtClean="0"/>
              <a:t>Set environment by editing .</a:t>
            </a:r>
            <a:r>
              <a:rPr lang="en-US" dirty="0" err="1" smtClean="0"/>
              <a:t>bash_profile</a:t>
            </a:r>
            <a:r>
              <a:rPr lang="en-US" dirty="0" smtClean="0"/>
              <a:t>.  In terminal type:</a:t>
            </a:r>
          </a:p>
          <a:p>
            <a:endParaRPr lang="en-US" dirty="0"/>
          </a:p>
          <a:p>
            <a:endParaRPr lang="en-US" dirty="0" smtClean="0"/>
          </a:p>
          <a:p>
            <a:r>
              <a:rPr lang="en-US" dirty="0" smtClean="0"/>
              <a:t>Enter the following statements, then exit and save</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5843113"/>
              </p:ext>
            </p:extLst>
          </p:nvPr>
        </p:nvGraphicFramePr>
        <p:xfrm>
          <a:off x="799078" y="1743868"/>
          <a:ext cx="8033221" cy="74168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cd</a:t>
                      </a:r>
                      <a:endParaRPr lang="en-US" b="1" dirty="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b="1" baseline="0" dirty="0" smtClean="0"/>
                        <a:t> </a:t>
                      </a:r>
                      <a:r>
                        <a:rPr lang="en-US" b="1" baseline="0" dirty="0" err="1" smtClean="0"/>
                        <a:t>emacs</a:t>
                      </a:r>
                      <a:r>
                        <a:rPr lang="en-US" b="1" baseline="0" dirty="0" smtClean="0"/>
                        <a:t> .</a:t>
                      </a:r>
                      <a:r>
                        <a:rPr lang="en-US" b="1" baseline="0" dirty="0" err="1" smtClean="0"/>
                        <a:t>bash_profile</a:t>
                      </a:r>
                      <a:endParaRPr lang="en-US" b="1" dirty="0"/>
                    </a:p>
                  </a:txBody>
                  <a:tcPr>
                    <a:solidFill>
                      <a:schemeClr val="accent1">
                        <a:lumMod val="20000"/>
                        <a:lumOff val="80000"/>
                      </a:schemeClr>
                    </a:solidFill>
                  </a:tcPr>
                </a:tc>
              </a:tr>
            </a:tbl>
          </a:graphicData>
        </a:graphic>
      </p:graphicFrame>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520394453"/>
              </p:ext>
            </p:extLst>
          </p:nvPr>
        </p:nvGraphicFramePr>
        <p:xfrm>
          <a:off x="799077" y="3368607"/>
          <a:ext cx="8033221" cy="1483360"/>
        </p:xfrm>
        <a:graphic>
          <a:graphicData uri="http://schemas.openxmlformats.org/drawingml/2006/table">
            <a:tbl>
              <a:tblPr firstRow="1" bandRow="1">
                <a:tableStyleId>{2D5ABB26-0587-4C30-8999-92F81FD0307C}</a:tableStyleId>
              </a:tblPr>
              <a:tblGrid>
                <a:gridCol w="8033221"/>
              </a:tblGrid>
              <a:tr h="370840">
                <a:tc>
                  <a:txBody>
                    <a:bodyPr/>
                    <a:lstStyle/>
                    <a:p>
                      <a:r>
                        <a:rPr lang="en-US" b="1" dirty="0" smtClean="0">
                          <a:solidFill>
                            <a:schemeClr val="tx1"/>
                          </a:solidFill>
                        </a:rPr>
                        <a:t>export FREESURFER_HOME=”/Users/$(</a:t>
                      </a:r>
                      <a:r>
                        <a:rPr lang="en-US" b="1" dirty="0" err="1" smtClean="0">
                          <a:solidFill>
                            <a:schemeClr val="tx1"/>
                          </a:solidFill>
                        </a:rPr>
                        <a:t>whoami</a:t>
                      </a:r>
                      <a:r>
                        <a:rPr lang="en-US" b="1" dirty="0" smtClean="0">
                          <a:solidFill>
                            <a:schemeClr val="tx1"/>
                          </a:solidFill>
                        </a:rPr>
                        <a:t>)/</a:t>
                      </a:r>
                      <a:r>
                        <a:rPr lang="en-US" b="1" dirty="0" err="1" smtClean="0">
                          <a:solidFill>
                            <a:schemeClr val="tx1"/>
                          </a:solidFill>
                        </a:rPr>
                        <a:t>freesurfer</a:t>
                      </a:r>
                      <a:r>
                        <a:rPr lang="en-US" b="1" dirty="0" smtClean="0">
                          <a:solidFill>
                            <a:schemeClr val="tx1"/>
                          </a:solidFill>
                        </a:rPr>
                        <a:t>”</a:t>
                      </a:r>
                      <a:endParaRPr lang="en-US" b="1" dirty="0">
                        <a:solidFill>
                          <a:schemeClr val="tx1"/>
                        </a:solidFill>
                      </a:endParaRPr>
                    </a:p>
                  </a:txBody>
                  <a:tcPr>
                    <a:solidFill>
                      <a:schemeClr val="accent1">
                        <a:lumMod val="20000"/>
                        <a:lumOff val="80000"/>
                      </a:schemeClr>
                    </a:solidFill>
                  </a:tcPr>
                </a:tc>
              </a:tr>
              <a:tr h="370840">
                <a:tc>
                  <a:txBody>
                    <a:bodyPr/>
                    <a:lstStyle/>
                    <a:p>
                      <a:r>
                        <a:rPr lang="en-US" b="1" dirty="0" smtClean="0"/>
                        <a:t>export SUBJECTS_DIR=“/Applications/</a:t>
                      </a:r>
                      <a:r>
                        <a:rPr lang="en-US" b="1" dirty="0" err="1" smtClean="0"/>
                        <a:t>freesurfer</a:t>
                      </a:r>
                      <a:r>
                        <a:rPr lang="en-US" b="1" dirty="0" smtClean="0"/>
                        <a:t>/subjects”</a:t>
                      </a:r>
                      <a:endParaRPr lang="en-US" b="1" dirty="0"/>
                    </a:p>
                  </a:txBody>
                  <a:tcPr>
                    <a:solidFill>
                      <a:schemeClr val="accent1">
                        <a:lumMod val="20000"/>
                        <a:lumOff val="80000"/>
                      </a:schemeClr>
                    </a:solidFill>
                  </a:tcPr>
                </a:tc>
              </a:tr>
              <a:tr h="370840">
                <a:tc>
                  <a:txBody>
                    <a:bodyPr/>
                    <a:lstStyle/>
                    <a:p>
                      <a:r>
                        <a:rPr lang="en-US" b="1" dirty="0" smtClean="0"/>
                        <a:t>export FSF_OUTPUT_FORMAT=“.</a:t>
                      </a:r>
                      <a:r>
                        <a:rPr lang="en-US" b="1" dirty="0" err="1" smtClean="0"/>
                        <a:t>nii.gz</a:t>
                      </a:r>
                      <a:r>
                        <a:rPr lang="en-US" b="1" dirty="0" smtClean="0"/>
                        <a:t>”</a:t>
                      </a:r>
                      <a:endParaRPr lang="en-US" b="1"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source $FREESURFER_HOME/</a:t>
                      </a:r>
                      <a:r>
                        <a:rPr lang="en-US" b="1" dirty="0" err="1" smtClean="0"/>
                        <a:t>SetUpFreeSurfer.sh</a:t>
                      </a:r>
                      <a:endParaRPr lang="en-US" b="1" dirty="0" smtClean="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3368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Quick Start </a:t>
            </a:r>
            <a:r>
              <a:rPr lang="en" b="1" dirty="0"/>
              <a:t>Installation</a:t>
            </a:r>
            <a:endParaRPr lang="en-US" b="1" dirty="0"/>
          </a:p>
        </p:txBody>
      </p:sp>
      <p:sp>
        <p:nvSpPr>
          <p:cNvPr id="3" name="Text Placeholder 2"/>
          <p:cNvSpPr>
            <a:spLocks noGrp="1"/>
          </p:cNvSpPr>
          <p:nvPr>
            <p:ph type="body" idx="1"/>
          </p:nvPr>
        </p:nvSpPr>
        <p:spPr/>
        <p:txBody>
          <a:bodyPr/>
          <a:lstStyle/>
          <a:p>
            <a:r>
              <a:rPr lang="en-US" dirty="0" smtClean="0"/>
              <a:t>Source your .</a:t>
            </a:r>
            <a:r>
              <a:rPr lang="en-US" dirty="0" err="1" smtClean="0"/>
              <a:t>bash_profile</a:t>
            </a:r>
            <a:r>
              <a:rPr lang="en-US" dirty="0" smtClean="0"/>
              <a:t> for changes to take place.  In terminal type:</a:t>
            </a:r>
          </a:p>
          <a:p>
            <a:endParaRPr lang="en-US" dirty="0"/>
          </a:p>
          <a:p>
            <a:r>
              <a:rPr lang="en-US" dirty="0" smtClean="0"/>
              <a:t>You can also open a new terminal window for changes to take effect</a:t>
            </a:r>
          </a:p>
          <a:p>
            <a:r>
              <a:rPr lang="en-US" dirty="0" smtClean="0"/>
              <a:t>Test your installation</a:t>
            </a:r>
          </a:p>
          <a:p>
            <a:endParaRPr lang="en-US" dirty="0" smtClean="0"/>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636791664"/>
              </p:ext>
            </p:extLst>
          </p:nvPr>
        </p:nvGraphicFramePr>
        <p:xfrm>
          <a:off x="799078" y="1743868"/>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baseline="0" dirty="0" smtClean="0">
                          <a:solidFill>
                            <a:schemeClr val="tx1"/>
                          </a:solidFill>
                        </a:rPr>
                        <a:t> .</a:t>
                      </a:r>
                      <a:r>
                        <a:rPr lang="en-US" b="1" baseline="0" dirty="0" err="1" smtClean="0">
                          <a:solidFill>
                            <a:schemeClr val="tx1"/>
                          </a:solidFill>
                        </a:rPr>
                        <a:t>bash_profile</a:t>
                      </a:r>
                      <a:endParaRPr lang="en-US" b="1" dirty="0">
                        <a:solidFill>
                          <a:schemeClr val="tx1"/>
                        </a:solidFill>
                      </a:endParaRPr>
                    </a:p>
                  </a:txBody>
                  <a:tcPr>
                    <a:solidFill>
                      <a:schemeClr val="accent1">
                        <a:lumMod val="20000"/>
                        <a:lumOff val="80000"/>
                      </a:schemeClr>
                    </a:solidFill>
                  </a:tcPr>
                </a:tc>
              </a:tr>
            </a:tbl>
          </a:graphicData>
        </a:graphic>
      </p:graphicFrame>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022129396"/>
              </p:ext>
            </p:extLst>
          </p:nvPr>
        </p:nvGraphicFramePr>
        <p:xfrm>
          <a:off x="771566" y="3437465"/>
          <a:ext cx="8033221" cy="37084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a:t>
                      </a:r>
                      <a:r>
                        <a:rPr lang="en-US" b="1" dirty="0" err="1" smtClean="0">
                          <a:solidFill>
                            <a:schemeClr val="tx1"/>
                          </a:solidFill>
                        </a:rPr>
                        <a:t>tkmedit</a:t>
                      </a:r>
                      <a:r>
                        <a:rPr lang="en-US" b="1" dirty="0" smtClean="0">
                          <a:solidFill>
                            <a:schemeClr val="tx1"/>
                          </a:solidFill>
                        </a:rPr>
                        <a:t> </a:t>
                      </a:r>
                      <a:r>
                        <a:rPr lang="en-US" b="1" dirty="0" err="1" smtClean="0">
                          <a:solidFill>
                            <a:schemeClr val="tx1"/>
                          </a:solidFill>
                        </a:rPr>
                        <a:t>bert</a:t>
                      </a:r>
                      <a:r>
                        <a:rPr lang="en-US" b="1" baseline="0" dirty="0" smtClean="0">
                          <a:solidFill>
                            <a:schemeClr val="tx1"/>
                          </a:solidFill>
                        </a:rPr>
                        <a:t> </a:t>
                      </a:r>
                      <a:r>
                        <a:rPr lang="en-US" b="1" baseline="0" dirty="0" err="1" smtClean="0">
                          <a:solidFill>
                            <a:schemeClr val="tx1"/>
                          </a:solidFill>
                        </a:rPr>
                        <a:t>orig.mgz</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3552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US" b="1" dirty="0" smtClean="0"/>
              <a:t>Alternate Installation</a:t>
            </a:r>
            <a:endParaRPr lang="en" b="1"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US" dirty="0" smtClean="0"/>
              <a:t>Addressing Technical Difficulties</a:t>
            </a:r>
            <a:endParaRPr lang="en" dirty="0"/>
          </a:p>
          <a:p>
            <a:pPr lvl="0">
              <a:spcBef>
                <a:spcPts val="0"/>
              </a:spcBef>
              <a:buNone/>
            </a:pPr>
            <a:endParaRPr dirty="0"/>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23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b="1" dirty="0" smtClean="0"/>
              <a:t>Alternate Installation</a:t>
            </a:r>
            <a:endParaRPr lang="en" b="1" dirty="0"/>
          </a:p>
        </p:txBody>
      </p:sp>
      <p:sp>
        <p:nvSpPr>
          <p:cNvPr id="72" name="Shape 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US" dirty="0" smtClean="0"/>
              <a:t>Navigate to Google Drive</a:t>
            </a:r>
            <a:endParaRPr lang="en-US" dirty="0"/>
          </a:p>
          <a:p>
            <a:pPr lvl="0"/>
            <a:r>
              <a:rPr lang="en-US" dirty="0"/>
              <a:t>	</a:t>
            </a:r>
            <a:r>
              <a:rPr lang="en-US" sz="1400" dirty="0" smtClean="0">
                <a:hlinkClick r:id="rId3"/>
              </a:rPr>
              <a:t>https</a:t>
            </a:r>
            <a:r>
              <a:rPr lang="en-US" sz="1400" dirty="0">
                <a:hlinkClick r:id="rId3"/>
              </a:rPr>
              <a:t>://drive.google.com/drive/u/1/folders/0B3BO1Fk34wFhbnBCQkJlYkhfemc</a:t>
            </a:r>
            <a:r>
              <a:rPr lang="en-US" sz="1400" dirty="0"/>
              <a:t> </a:t>
            </a:r>
            <a:r>
              <a:rPr lang="en-US" dirty="0" smtClean="0"/>
              <a:t>	 </a:t>
            </a:r>
          </a:p>
          <a:p>
            <a:pPr lvl="0"/>
            <a:r>
              <a:rPr lang="en-US" dirty="0" smtClean="0"/>
              <a:t>Add to Drive, Open in Drive</a:t>
            </a:r>
          </a:p>
          <a:p>
            <a:pPr lvl="0"/>
            <a:r>
              <a:rPr lang="en-US" dirty="0" smtClean="0"/>
              <a:t>Download Development Version (FS v6.0)</a:t>
            </a:r>
          </a:p>
          <a:p>
            <a:pPr lvl="0"/>
            <a:r>
              <a:rPr lang="en-US" dirty="0" smtClean="0"/>
              <a:t>	- navigate to </a:t>
            </a:r>
            <a:r>
              <a:rPr lang="en-US" dirty="0" err="1" smtClean="0"/>
              <a:t>FreesurferDownloads</a:t>
            </a:r>
            <a:endParaRPr lang="en-US" dirty="0" smtClean="0"/>
          </a:p>
          <a:p>
            <a:pPr lvl="0"/>
            <a:r>
              <a:rPr lang="en-US" dirty="0"/>
              <a:t>	</a:t>
            </a:r>
            <a:r>
              <a:rPr lang="en-US" dirty="0" smtClean="0"/>
              <a:t>- right click and download relevant version (this takes time)</a:t>
            </a:r>
            <a:r>
              <a:rPr lang="en-US" dirty="0"/>
              <a:t>	</a:t>
            </a:r>
            <a:endParaRPr dirty="0"/>
          </a:p>
        </p:txBody>
      </p:sp>
      <p:cxnSp>
        <p:nvCxnSpPr>
          <p:cNvPr id="6" name="Straight Connector 5"/>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027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b="1" dirty="0" smtClean="0"/>
              <a:t>Alternate Installation</a:t>
            </a:r>
            <a:endParaRPr lang="en" b="1" dirty="0"/>
          </a:p>
        </p:txBody>
      </p:sp>
      <p:sp>
        <p:nvSpPr>
          <p:cNvPr id="72" name="Shape 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r>
              <a:rPr lang="en-US" dirty="0" smtClean="0"/>
              <a:t>Download &amp; extract </a:t>
            </a:r>
            <a:r>
              <a:rPr lang="en-US" dirty="0" err="1" smtClean="0"/>
              <a:t>FreeSurfer</a:t>
            </a:r>
            <a:r>
              <a:rPr lang="en-US" dirty="0" smtClean="0"/>
              <a:t> tutorial data (found under </a:t>
            </a:r>
            <a:r>
              <a:rPr lang="en-US" dirty="0" err="1" smtClean="0"/>
              <a:t>FreesurferDownloads</a:t>
            </a:r>
            <a:r>
              <a:rPr lang="en-US" dirty="0" smtClean="0"/>
              <a:t>)</a:t>
            </a:r>
          </a:p>
          <a:p>
            <a:pPr lvl="0"/>
            <a:endParaRPr lang="en-US" dirty="0" smtClean="0"/>
          </a:p>
          <a:p>
            <a:pPr lvl="0"/>
            <a:r>
              <a:rPr lang="en-US" dirty="0" smtClean="0"/>
              <a:t>Download Data directory</a:t>
            </a:r>
          </a:p>
          <a:p>
            <a:pPr lvl="0"/>
            <a:r>
              <a:rPr lang="en-US" dirty="0" smtClean="0"/>
              <a:t>Download Presentations directory</a:t>
            </a:r>
          </a:p>
          <a:p>
            <a:pPr lvl="0"/>
            <a:r>
              <a:rPr lang="en-US" dirty="0" smtClean="0"/>
              <a:t>Download documentation &amp; schedule</a:t>
            </a:r>
            <a:r>
              <a:rPr lang="en-US" dirty="0"/>
              <a:t>	</a:t>
            </a:r>
            <a:endParaRPr dirty="0"/>
          </a:p>
        </p:txBody>
      </p:sp>
      <p:cxnSp>
        <p:nvCxnSpPr>
          <p:cNvPr id="6" name="Straight Connector 5"/>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1289723362"/>
              </p:ext>
            </p:extLst>
          </p:nvPr>
        </p:nvGraphicFramePr>
        <p:xfrm>
          <a:off x="845575" y="1753512"/>
          <a:ext cx="7959212" cy="370840"/>
        </p:xfrm>
        <a:graphic>
          <a:graphicData uri="http://schemas.openxmlformats.org/drawingml/2006/table">
            <a:tbl>
              <a:tblPr firstRow="1" bandRow="1">
                <a:tableStyleId>{2D5ABB26-0587-4C30-8999-92F81FD0307C}</a:tableStyleId>
              </a:tblPr>
              <a:tblGrid>
                <a:gridCol w="7959212"/>
              </a:tblGrid>
              <a:tr h="370840">
                <a:tc>
                  <a:txBody>
                    <a:bodyPr/>
                    <a:lstStyle/>
                    <a:p>
                      <a:r>
                        <a:rPr lang="en-US" b="1" baseline="0" dirty="0" smtClean="0">
                          <a:solidFill>
                            <a:schemeClr val="tx1"/>
                          </a:solidFill>
                        </a:rPr>
                        <a:t>👾</a:t>
                      </a:r>
                      <a:r>
                        <a:rPr lang="en-US" b="1" dirty="0" smtClean="0">
                          <a:solidFill>
                            <a:schemeClr val="tx1"/>
                          </a:solidFill>
                        </a:rPr>
                        <a:t> </a:t>
                      </a:r>
                      <a:r>
                        <a:rPr lang="en-US" sz="1400" b="1" i="0" u="none" strike="noStrike" cap="none" dirty="0" smtClean="0">
                          <a:solidFill>
                            <a:schemeClr val="tx1"/>
                          </a:solidFill>
                          <a:effectLst/>
                          <a:latin typeface="+mn-lt"/>
                          <a:ea typeface="+mn-ea"/>
                          <a:cs typeface="+mn-cs"/>
                          <a:sym typeface="Arial"/>
                        </a:rPr>
                        <a:t>tar -C $FREESURFER_HOME/subjects -</a:t>
                      </a:r>
                      <a:r>
                        <a:rPr lang="en-US" sz="1400" b="1" i="0" u="none" strike="noStrike" cap="none" dirty="0" err="1" smtClean="0">
                          <a:solidFill>
                            <a:schemeClr val="tx1"/>
                          </a:solidFill>
                          <a:effectLst/>
                          <a:latin typeface="+mn-lt"/>
                          <a:ea typeface="+mn-ea"/>
                          <a:cs typeface="+mn-cs"/>
                          <a:sym typeface="Arial"/>
                        </a:rPr>
                        <a:t>xzvf</a:t>
                      </a:r>
                      <a:r>
                        <a:rPr lang="en-US" sz="1400" b="1" i="0" u="none" strike="noStrike" cap="none" dirty="0" smtClean="0">
                          <a:solidFill>
                            <a:schemeClr val="tx1"/>
                          </a:solidFill>
                          <a:effectLst/>
                          <a:latin typeface="+mn-lt"/>
                          <a:ea typeface="+mn-ea"/>
                          <a:cs typeface="+mn-cs"/>
                          <a:sym typeface="Arial"/>
                        </a:rPr>
                        <a:t> /path/to/</a:t>
                      </a:r>
                      <a:r>
                        <a:rPr lang="en-US" sz="1400" b="1" i="0" u="none" strike="noStrike" cap="none" dirty="0" err="1" smtClean="0">
                          <a:solidFill>
                            <a:schemeClr val="tx1"/>
                          </a:solidFill>
                          <a:effectLst/>
                          <a:latin typeface="+mn-lt"/>
                          <a:ea typeface="+mn-ea"/>
                          <a:cs typeface="+mn-cs"/>
                          <a:sym typeface="Arial"/>
                        </a:rPr>
                        <a:t>tutorial_data</a:t>
                      </a:r>
                      <a:r>
                        <a:rPr lang="en-US" sz="1400" b="1" i="0" u="none" strike="noStrike" cap="none" dirty="0" smtClean="0">
                          <a:solidFill>
                            <a:schemeClr val="tx1"/>
                          </a:solidFill>
                          <a:effectLst/>
                          <a:latin typeface="+mn-lt"/>
                          <a:ea typeface="+mn-ea"/>
                          <a:cs typeface="+mn-cs"/>
                          <a:sym typeface="Arial"/>
                        </a:rPr>
                        <a:t>*.</a:t>
                      </a:r>
                      <a:r>
                        <a:rPr lang="en-US" sz="1400" b="1" i="0" u="none" strike="noStrike" cap="none" dirty="0" err="1" smtClean="0">
                          <a:solidFill>
                            <a:schemeClr val="tx1"/>
                          </a:solidFill>
                          <a:effectLst/>
                          <a:latin typeface="+mn-lt"/>
                          <a:ea typeface="+mn-ea"/>
                          <a:cs typeface="+mn-cs"/>
                          <a:sym typeface="Arial"/>
                        </a:rPr>
                        <a:t>tar.gz</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1532948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t>
            </a:r>
            <a:r>
              <a:rPr lang="en" b="1" dirty="0"/>
              <a:t>Installation</a:t>
            </a:r>
            <a:endParaRPr lang="en-US" b="1" dirty="0"/>
          </a:p>
        </p:txBody>
      </p:sp>
      <p:sp>
        <p:nvSpPr>
          <p:cNvPr id="3" name="Text Placeholder 2"/>
          <p:cNvSpPr>
            <a:spLocks noGrp="1"/>
          </p:cNvSpPr>
          <p:nvPr>
            <p:ph type="body" idx="1"/>
          </p:nvPr>
        </p:nvSpPr>
        <p:spPr/>
        <p:txBody>
          <a:bodyPr/>
          <a:lstStyle/>
          <a:p>
            <a:r>
              <a:rPr lang="en-US" dirty="0" smtClean="0"/>
              <a:t>Make directory and extract files from archive.  Open a terminal and type,</a:t>
            </a:r>
          </a:p>
          <a:p>
            <a:endParaRPr lang="en-US" dirty="0" smtClean="0"/>
          </a:p>
          <a:p>
            <a:endParaRPr lang="en-US" dirty="0" smtClean="0"/>
          </a:p>
          <a:p>
            <a:r>
              <a:rPr lang="en-US" dirty="0" smtClean="0"/>
              <a:t>Set </a:t>
            </a:r>
            <a:r>
              <a:rPr lang="en-US" dirty="0"/>
              <a:t>environment by editing .</a:t>
            </a:r>
            <a:r>
              <a:rPr lang="en-US" dirty="0" err="1"/>
              <a:t>bash_profile</a:t>
            </a:r>
            <a:r>
              <a:rPr lang="en-US" dirty="0"/>
              <a:t>.  In terminal type:</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4950866"/>
              </p:ext>
            </p:extLst>
          </p:nvPr>
        </p:nvGraphicFramePr>
        <p:xfrm>
          <a:off x="771566" y="1789528"/>
          <a:ext cx="8033221" cy="74168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 </a:t>
                      </a:r>
                      <a:r>
                        <a:rPr lang="en-US" b="1" baseline="0" dirty="0" err="1" smtClean="0">
                          <a:solidFill>
                            <a:schemeClr val="tx1"/>
                          </a:solidFill>
                        </a:rPr>
                        <a:t>mkdir</a:t>
                      </a:r>
                      <a:r>
                        <a:rPr lang="en-US" b="1" baseline="0" dirty="0" smtClean="0">
                          <a:solidFill>
                            <a:schemeClr val="tx1"/>
                          </a:solidFill>
                        </a:rPr>
                        <a:t> ~/</a:t>
                      </a:r>
                      <a:r>
                        <a:rPr lang="en-US" b="1" baseline="0" dirty="0" err="1" smtClean="0">
                          <a:solidFill>
                            <a:schemeClr val="tx1"/>
                          </a:solidFill>
                        </a:rPr>
                        <a:t>freesurfer</a:t>
                      </a:r>
                      <a:endParaRPr lang="en-US" b="1" baseline="0" dirty="0" smtClean="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 </a:t>
                      </a:r>
                      <a:r>
                        <a:rPr lang="en-US" sz="1400" b="1" i="0" u="none" strike="noStrike" cap="none" dirty="0" smtClean="0">
                          <a:solidFill>
                            <a:schemeClr val="tx1"/>
                          </a:solidFill>
                          <a:effectLst/>
                          <a:latin typeface="+mn-lt"/>
                          <a:ea typeface="+mn-ea"/>
                          <a:cs typeface="+mn-cs"/>
                          <a:sym typeface="Arial"/>
                        </a:rPr>
                        <a:t>tar -C ~/</a:t>
                      </a:r>
                      <a:r>
                        <a:rPr lang="en-US" sz="1400" b="1" i="0" u="none" strike="noStrike" cap="none" dirty="0" err="1" smtClean="0">
                          <a:solidFill>
                            <a:schemeClr val="tx1"/>
                          </a:solidFill>
                          <a:effectLst/>
                          <a:latin typeface="+mn-lt"/>
                          <a:ea typeface="+mn-ea"/>
                          <a:cs typeface="+mn-cs"/>
                          <a:sym typeface="Arial"/>
                        </a:rPr>
                        <a:t>freesurfer</a:t>
                      </a:r>
                      <a:r>
                        <a:rPr lang="en-US" sz="1400" b="1" i="0" u="none" strike="noStrike" cap="none" dirty="0" smtClean="0">
                          <a:solidFill>
                            <a:schemeClr val="tx1"/>
                          </a:solidFill>
                          <a:effectLst/>
                          <a:latin typeface="+mn-lt"/>
                          <a:ea typeface="+mn-ea"/>
                          <a:cs typeface="+mn-cs"/>
                          <a:sym typeface="Arial"/>
                        </a:rPr>
                        <a:t> -</a:t>
                      </a:r>
                      <a:r>
                        <a:rPr lang="en-US" sz="1400" b="1" i="0" u="none" strike="noStrike" cap="none" dirty="0" err="1" smtClean="0">
                          <a:solidFill>
                            <a:schemeClr val="tx1"/>
                          </a:solidFill>
                          <a:effectLst/>
                          <a:latin typeface="+mn-lt"/>
                          <a:ea typeface="+mn-ea"/>
                          <a:cs typeface="+mn-cs"/>
                          <a:sym typeface="Arial"/>
                        </a:rPr>
                        <a:t>xzvf</a:t>
                      </a:r>
                      <a:r>
                        <a:rPr lang="en-US" sz="1400" b="1" i="0" u="none" strike="noStrike" cap="none" dirty="0" smtClean="0">
                          <a:solidFill>
                            <a:schemeClr val="tx1"/>
                          </a:solidFill>
                          <a:effectLst/>
                          <a:latin typeface="+mn-lt"/>
                          <a:ea typeface="+mn-ea"/>
                          <a:cs typeface="+mn-cs"/>
                          <a:sym typeface="Arial"/>
                        </a:rPr>
                        <a:t> /path/to/</a:t>
                      </a:r>
                      <a:r>
                        <a:rPr lang="en-US" sz="1400" b="1" i="0" u="none" strike="noStrike" cap="none" dirty="0" err="1" smtClean="0">
                          <a:solidFill>
                            <a:schemeClr val="tx1"/>
                          </a:solidFill>
                          <a:effectLst/>
                          <a:latin typeface="+mn-lt"/>
                          <a:ea typeface="+mn-ea"/>
                          <a:cs typeface="+mn-cs"/>
                          <a:sym typeface="Arial"/>
                        </a:rPr>
                        <a:t>freesurfer</a:t>
                      </a:r>
                      <a:r>
                        <a:rPr lang="en-US" sz="1400" b="1" i="0" u="none" strike="noStrike" cap="none" dirty="0" smtClean="0">
                          <a:solidFill>
                            <a:schemeClr val="tx1"/>
                          </a:solidFill>
                          <a:effectLst/>
                          <a:latin typeface="+mn-lt"/>
                          <a:ea typeface="+mn-ea"/>
                          <a:cs typeface="+mn-cs"/>
                          <a:sym typeface="Arial"/>
                        </a:rPr>
                        <a:t>_*.</a:t>
                      </a:r>
                      <a:r>
                        <a:rPr lang="en-US" sz="1400" b="1" i="0" u="none" strike="noStrike" cap="none" dirty="0" err="1" smtClean="0">
                          <a:solidFill>
                            <a:schemeClr val="tx1"/>
                          </a:solidFill>
                          <a:effectLst/>
                          <a:latin typeface="+mn-lt"/>
                          <a:ea typeface="+mn-ea"/>
                          <a:cs typeface="+mn-cs"/>
                          <a:sym typeface="Arial"/>
                        </a:rPr>
                        <a:t>tar.gz</a:t>
                      </a:r>
                      <a:endParaRPr lang="en-US" b="1" baseline="0" dirty="0" smtClean="0">
                        <a:solidFill>
                          <a:schemeClr val="tx1"/>
                        </a:solidFill>
                      </a:endParaRPr>
                    </a:p>
                  </a:txBody>
                  <a:tcPr>
                    <a:solidFill>
                      <a:schemeClr val="accent1">
                        <a:lumMod val="20000"/>
                        <a:lumOff val="80000"/>
                      </a:schemeClr>
                    </a:solidFill>
                  </a:tcPr>
                </a:tc>
              </a:tr>
            </a:tbl>
          </a:graphicData>
        </a:graphic>
      </p:graphicFrame>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848512998"/>
              </p:ext>
            </p:extLst>
          </p:nvPr>
        </p:nvGraphicFramePr>
        <p:xfrm>
          <a:off x="771565" y="3348209"/>
          <a:ext cx="8033221" cy="741680"/>
        </p:xfrm>
        <a:graphic>
          <a:graphicData uri="http://schemas.openxmlformats.org/drawingml/2006/table">
            <a:tbl>
              <a:tblPr firstRow="1" bandRow="1">
                <a:tableStyleId>{2D5ABB26-0587-4C30-8999-92F81FD0307C}</a:tableStyleId>
              </a:tblPr>
              <a:tblGrid>
                <a:gridCol w="8033221"/>
              </a:tblGrid>
              <a:tr h="370840">
                <a:tc>
                  <a:txBody>
                    <a:bodyPr/>
                    <a:lstStyle/>
                    <a:p>
                      <a:r>
                        <a:rPr lang="en-US" b="1" baseline="0" dirty="0" smtClean="0">
                          <a:solidFill>
                            <a:schemeClr val="tx1"/>
                          </a:solidFill>
                        </a:rPr>
                        <a:t>👾</a:t>
                      </a:r>
                      <a:r>
                        <a:rPr lang="en-US" b="1" dirty="0" smtClean="0">
                          <a:solidFill>
                            <a:schemeClr val="tx1"/>
                          </a:solidFill>
                        </a:rPr>
                        <a:t> cd</a:t>
                      </a:r>
                      <a:endParaRPr lang="en-US" b="1" dirty="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b="1" baseline="0" dirty="0" smtClean="0"/>
                        <a:t> </a:t>
                      </a:r>
                      <a:r>
                        <a:rPr lang="en-US" b="1" baseline="0" dirty="0" err="1" smtClean="0"/>
                        <a:t>emacs</a:t>
                      </a:r>
                      <a:r>
                        <a:rPr lang="en-US" b="1" baseline="0" dirty="0" smtClean="0"/>
                        <a:t> .</a:t>
                      </a:r>
                      <a:r>
                        <a:rPr lang="en-US" b="1" baseline="0" dirty="0" err="1" smtClean="0"/>
                        <a:t>bash_profile</a:t>
                      </a:r>
                      <a:endParaRPr lang="en-US" b="1" dirty="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965326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Alternate </a:t>
            </a:r>
            <a:r>
              <a:rPr lang="en" b="1" dirty="0"/>
              <a:t>Installation</a:t>
            </a:r>
            <a:endParaRPr lang="en-US" b="1" dirty="0"/>
          </a:p>
        </p:txBody>
      </p:sp>
      <p:sp>
        <p:nvSpPr>
          <p:cNvPr id="3" name="Text Placeholder 2"/>
          <p:cNvSpPr>
            <a:spLocks noGrp="1"/>
          </p:cNvSpPr>
          <p:nvPr>
            <p:ph type="body" idx="1"/>
          </p:nvPr>
        </p:nvSpPr>
        <p:spPr/>
        <p:txBody>
          <a:bodyPr/>
          <a:lstStyle/>
          <a:p>
            <a:r>
              <a:rPr lang="en-US" dirty="0"/>
              <a:t>Enter the following statements, then exit and save</a:t>
            </a:r>
          </a:p>
          <a:p>
            <a:endParaRPr lang="en-US" dirty="0" smtClean="0"/>
          </a:p>
          <a:p>
            <a:endParaRPr lang="en-US" dirty="0" smtClean="0"/>
          </a:p>
          <a:p>
            <a:endParaRPr lang="en-US" dirty="0" smtClean="0"/>
          </a:p>
          <a:p>
            <a:endParaRPr lang="en-US" dirty="0" smtClean="0"/>
          </a:p>
          <a:p>
            <a:r>
              <a:rPr lang="en-US" b="1" u="sng" dirty="0" smtClean="0"/>
              <a:t>Be sure to type these commands exactly as indicated</a:t>
            </a:r>
            <a:endParaRPr lang="en-US" b="1" u="sng" dirty="0"/>
          </a:p>
        </p:txBody>
      </p:sp>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922233311"/>
              </p:ext>
            </p:extLst>
          </p:nvPr>
        </p:nvGraphicFramePr>
        <p:xfrm>
          <a:off x="771566" y="1751473"/>
          <a:ext cx="8033221" cy="1854200"/>
        </p:xfrm>
        <a:graphic>
          <a:graphicData uri="http://schemas.openxmlformats.org/drawingml/2006/table">
            <a:tbl>
              <a:tblPr firstRow="1" bandRow="1">
                <a:tableStyleId>{2D5ABB26-0587-4C30-8999-92F81FD0307C}</a:tableStyleId>
              </a:tblPr>
              <a:tblGrid>
                <a:gridCol w="8033221"/>
              </a:tblGrid>
              <a:tr h="370840">
                <a:tc>
                  <a:txBody>
                    <a:bodyPr/>
                    <a:lstStyle/>
                    <a:p>
                      <a:r>
                        <a:rPr lang="en-US" b="1" dirty="0" smtClean="0">
                          <a:solidFill>
                            <a:schemeClr val="tx1"/>
                          </a:solidFill>
                        </a:rPr>
                        <a:t>export FREESURFER_HOME=”/Users/$(</a:t>
                      </a:r>
                      <a:r>
                        <a:rPr lang="en-US" b="1" dirty="0" err="1" smtClean="0">
                          <a:solidFill>
                            <a:schemeClr val="tx1"/>
                          </a:solidFill>
                        </a:rPr>
                        <a:t>whoami</a:t>
                      </a:r>
                      <a:r>
                        <a:rPr lang="en-US" b="1" dirty="0" smtClean="0">
                          <a:solidFill>
                            <a:schemeClr val="tx1"/>
                          </a:solidFill>
                        </a:rPr>
                        <a:t>)/</a:t>
                      </a:r>
                      <a:r>
                        <a:rPr lang="en-US" b="1" dirty="0" err="1" smtClean="0">
                          <a:solidFill>
                            <a:schemeClr val="tx1"/>
                          </a:solidFill>
                        </a:rPr>
                        <a:t>freesurfer</a:t>
                      </a:r>
                      <a:r>
                        <a:rPr lang="en-US" b="1" dirty="0" smtClean="0">
                          <a:solidFill>
                            <a:schemeClr val="tx1"/>
                          </a:solidFill>
                        </a:rPr>
                        <a:t>”</a:t>
                      </a:r>
                      <a:endParaRPr lang="en-US" b="1" dirty="0">
                        <a:solidFill>
                          <a:schemeClr val="tx1"/>
                        </a:solidFill>
                      </a:endParaRPr>
                    </a:p>
                  </a:txBody>
                  <a:tcPr>
                    <a:solidFill>
                      <a:schemeClr val="accent1">
                        <a:lumMod val="20000"/>
                        <a:lumOff val="80000"/>
                      </a:schemeClr>
                    </a:solidFill>
                  </a:tcPr>
                </a:tc>
              </a:tr>
              <a:tr h="370840">
                <a:tc>
                  <a:txBody>
                    <a:bodyPr/>
                    <a:lstStyle/>
                    <a:p>
                      <a:r>
                        <a:rPr lang="en-US" b="1" dirty="0" smtClean="0"/>
                        <a:t>export SUBJECTS_DIR=“/Applications/</a:t>
                      </a:r>
                      <a:r>
                        <a:rPr lang="en-US" b="1" dirty="0" err="1" smtClean="0"/>
                        <a:t>freesurfer</a:t>
                      </a:r>
                      <a:r>
                        <a:rPr lang="en-US" b="1" dirty="0" smtClean="0"/>
                        <a:t>/subjects”</a:t>
                      </a:r>
                      <a:endParaRPr lang="en-US" b="1" dirty="0"/>
                    </a:p>
                  </a:txBody>
                  <a:tcPr>
                    <a:solidFill>
                      <a:schemeClr val="accent1">
                        <a:lumMod val="20000"/>
                        <a:lumOff val="80000"/>
                      </a:schemeClr>
                    </a:solidFill>
                  </a:tcPr>
                </a:tc>
              </a:tr>
              <a:tr h="370840">
                <a:tc>
                  <a:txBody>
                    <a:bodyPr/>
                    <a:lstStyle/>
                    <a:p>
                      <a:r>
                        <a:rPr lang="en-US" b="1" dirty="0" smtClean="0"/>
                        <a:t>export FSF_OUTPUT_FORMAT=“.</a:t>
                      </a:r>
                      <a:r>
                        <a:rPr lang="en-US" b="1" dirty="0" err="1" smtClean="0"/>
                        <a:t>nii.gz</a:t>
                      </a:r>
                      <a:r>
                        <a:rPr lang="en-US" b="1" dirty="0" smtClean="0"/>
                        <a:t>”</a:t>
                      </a:r>
                      <a:endParaRPr lang="en-US" b="1" dirty="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source $FREESURFER_HOME/</a:t>
                      </a:r>
                      <a:r>
                        <a:rPr lang="en-US" b="1" dirty="0" err="1" smtClean="0"/>
                        <a:t>SetUpFreeSurfer.sh</a:t>
                      </a:r>
                      <a:endParaRPr lang="en-US" b="1" dirty="0" smtClean="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smtClean="0">
                          <a:solidFill>
                            <a:schemeClr val="tx1"/>
                          </a:solidFill>
                          <a:effectLst/>
                          <a:latin typeface="+mn-lt"/>
                          <a:ea typeface="+mn-ea"/>
                          <a:cs typeface="+mn-cs"/>
                          <a:sym typeface="Arial"/>
                        </a:rPr>
                        <a:t>export TUTORIAL_DATA=“$FREESURFER_HOME/subjects/</a:t>
                      </a:r>
                      <a:r>
                        <a:rPr lang="en-US" sz="1400" b="1" i="0" u="none" strike="noStrike" cap="none" dirty="0" err="1" smtClean="0">
                          <a:solidFill>
                            <a:schemeClr val="tx1"/>
                          </a:solidFill>
                          <a:effectLst/>
                          <a:latin typeface="+mn-lt"/>
                          <a:ea typeface="+mn-ea"/>
                          <a:cs typeface="+mn-cs"/>
                          <a:sym typeface="Arial"/>
                        </a:rPr>
                        <a:t>tutorial_data</a:t>
                      </a:r>
                      <a:r>
                        <a:rPr lang="en-US" sz="1400" b="1" i="0" u="none" strike="noStrike" cap="none" dirty="0" smtClean="0">
                          <a:solidFill>
                            <a:schemeClr val="tx1"/>
                          </a:solidFill>
                          <a:effectLst/>
                          <a:latin typeface="+mn-lt"/>
                          <a:ea typeface="+mn-ea"/>
                          <a:cs typeface="+mn-cs"/>
                          <a:sym typeface="Arial"/>
                        </a:rPr>
                        <a:t>”</a:t>
                      </a:r>
                      <a:endParaRPr lang="en-US" b="1" dirty="0" smtClean="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48064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Extended Installation</a:t>
            </a:r>
            <a:endParaRPr lang="en-US" b="1" dirty="0"/>
          </a:p>
        </p:txBody>
      </p:sp>
      <p:sp>
        <p:nvSpPr>
          <p:cNvPr id="3" name="Text Placeholder 2"/>
          <p:cNvSpPr>
            <a:spLocks noGrp="1"/>
          </p:cNvSpPr>
          <p:nvPr>
            <p:ph type="body" idx="1"/>
          </p:nvPr>
        </p:nvSpPr>
        <p:spPr/>
        <p:txBody>
          <a:bodyPr/>
          <a:lstStyle/>
          <a:p>
            <a:r>
              <a:rPr lang="en-US" dirty="0" smtClean="0"/>
              <a:t>The following software is required for extended functionality</a:t>
            </a:r>
          </a:p>
          <a:p>
            <a:r>
              <a:rPr lang="en-US" dirty="0"/>
              <a:t>	</a:t>
            </a:r>
            <a:r>
              <a:rPr lang="en-US" dirty="0" smtClean="0"/>
              <a:t>FSL</a:t>
            </a:r>
          </a:p>
          <a:p>
            <a:r>
              <a:rPr lang="en-US" dirty="0"/>
              <a:t>	</a:t>
            </a:r>
            <a:r>
              <a:rPr lang="en-US" dirty="0" smtClean="0"/>
              <a:t>AFNI</a:t>
            </a:r>
          </a:p>
          <a:p>
            <a:r>
              <a:rPr lang="en-US" dirty="0" smtClean="0"/>
              <a:t>	</a:t>
            </a:r>
            <a:r>
              <a:rPr lang="en-US" dirty="0" err="1" smtClean="0"/>
              <a:t>MacPorts</a:t>
            </a:r>
            <a:endParaRPr lang="en-US" dirty="0"/>
          </a:p>
          <a:p>
            <a:r>
              <a:rPr lang="en-US" dirty="0" smtClean="0"/>
              <a:t>	MATLAB</a:t>
            </a:r>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985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US" dirty="0" smtClean="0"/>
              <a:t>🏄 </a:t>
            </a:r>
            <a:r>
              <a:rPr lang="en-US" dirty="0"/>
              <a:t>-</a:t>
            </a:r>
            <a:r>
              <a:rPr lang="en-US" dirty="0" smtClean="0"/>
              <a:t>💎 →  🖥</a:t>
            </a:r>
            <a:endParaRPr lang="en" dirty="0"/>
          </a:p>
        </p:txBody>
      </p:sp>
      <p:sp>
        <p:nvSpPr>
          <p:cNvPr id="78" name="Shape 7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US" dirty="0" smtClean="0"/>
              <a:t>Open Terminal</a:t>
            </a:r>
          </a:p>
          <a:p>
            <a:pPr lvl="0">
              <a:spcBef>
                <a:spcPts val="0"/>
              </a:spcBef>
              <a:buNone/>
            </a:pPr>
            <a:endParaRPr lang="en-US" dirty="0" smtClean="0"/>
          </a:p>
          <a:p>
            <a:pPr lvl="0">
              <a:spcBef>
                <a:spcPts val="0"/>
              </a:spcBef>
              <a:buNone/>
            </a:pPr>
            <a:endParaRPr lang="en-US" dirty="0"/>
          </a:p>
          <a:p>
            <a:pPr lvl="0"/>
            <a:r>
              <a:rPr lang="en-US" dirty="0"/>
              <a:t>Add 🏄 -💎 </a:t>
            </a:r>
            <a:r>
              <a:rPr lang="en-US" dirty="0" smtClean="0"/>
              <a:t>to your path by adding the following line to .</a:t>
            </a:r>
            <a:r>
              <a:rPr lang="en-US" dirty="0" err="1" smtClean="0"/>
              <a:t>bash_profile</a:t>
            </a:r>
            <a:endParaRPr lang="en-US" dirty="0" smtClean="0"/>
          </a:p>
          <a:p>
            <a:pPr lvl="0"/>
            <a:endParaRPr lang="en-US" dirty="0"/>
          </a:p>
          <a:p>
            <a:pPr lvl="0"/>
            <a:r>
              <a:rPr lang="en-US" dirty="0" smtClean="0"/>
              <a:t>Source your .</a:t>
            </a:r>
            <a:r>
              <a:rPr lang="en-US" dirty="0" err="1" smtClean="0"/>
              <a:t>bash_profile</a:t>
            </a:r>
            <a:endParaRPr lang="en-US" dirty="0" smtClean="0"/>
          </a:p>
          <a:p>
            <a:pPr lvl="0"/>
            <a:endParaRPr lang="en-US" dirty="0" smtClean="0"/>
          </a:p>
          <a:p>
            <a:pPr lvl="0"/>
            <a:endParaRPr dirty="0"/>
          </a:p>
        </p:txBody>
      </p:sp>
      <p:graphicFrame>
        <p:nvGraphicFramePr>
          <p:cNvPr id="2" name="Table 1"/>
          <p:cNvGraphicFramePr>
            <a:graphicFrameLocks noGrp="1"/>
          </p:cNvGraphicFramePr>
          <p:nvPr>
            <p:extLst>
              <p:ext uri="{D42A27DB-BD31-4B8C-83A1-F6EECF244321}">
                <p14:modId xmlns:p14="http://schemas.microsoft.com/office/powerpoint/2010/main" val="1012469478"/>
              </p:ext>
            </p:extLst>
          </p:nvPr>
        </p:nvGraphicFramePr>
        <p:xfrm>
          <a:off x="845573" y="1852356"/>
          <a:ext cx="7959213" cy="741680"/>
        </p:xfrm>
        <a:graphic>
          <a:graphicData uri="http://schemas.openxmlformats.org/drawingml/2006/table">
            <a:tbl>
              <a:tblPr firstRow="1" bandRow="1">
                <a:tableStyleId>{2D5ABB26-0587-4C30-8999-92F81FD0307C}</a:tableStyleId>
              </a:tblPr>
              <a:tblGrid>
                <a:gridCol w="7959213"/>
              </a:tblGrid>
              <a:tr h="370840">
                <a:tc>
                  <a:txBody>
                    <a:bodyPr/>
                    <a:lstStyle/>
                    <a:p>
                      <a:r>
                        <a:rPr lang="en-US" b="1" baseline="0" dirty="0" smtClean="0">
                          <a:solidFill>
                            <a:schemeClr val="tx1"/>
                          </a:solidFill>
                        </a:rPr>
                        <a:t>👾</a:t>
                      </a:r>
                      <a:r>
                        <a:rPr lang="en-US" b="1" dirty="0" smtClean="0">
                          <a:solidFill>
                            <a:schemeClr val="tx1"/>
                          </a:solidFill>
                        </a:rPr>
                        <a:t> cd</a:t>
                      </a:r>
                      <a:endParaRPr lang="en-US" b="1" dirty="0">
                        <a:solidFill>
                          <a:schemeClr val="tx1"/>
                        </a:solidFill>
                      </a:endParaRPr>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b="1" baseline="0" dirty="0" smtClean="0"/>
                        <a:t> </a:t>
                      </a:r>
                      <a:r>
                        <a:rPr lang="en-US" b="1" baseline="0" dirty="0" err="1" smtClean="0"/>
                        <a:t>git</a:t>
                      </a:r>
                      <a:r>
                        <a:rPr lang="en-US" b="1" baseline="0" dirty="0" smtClean="0"/>
                        <a:t> clone https://</a:t>
                      </a:r>
                      <a:r>
                        <a:rPr lang="en-US" b="1" baseline="0" dirty="0" err="1" smtClean="0"/>
                        <a:t>github.com</a:t>
                      </a:r>
                      <a:r>
                        <a:rPr lang="en-US" b="1" baseline="0" dirty="0" smtClean="0"/>
                        <a:t>/</a:t>
                      </a:r>
                      <a:r>
                        <a:rPr lang="en-US" b="1" baseline="0" dirty="0" err="1" smtClean="0"/>
                        <a:t>seldamat</a:t>
                      </a:r>
                      <a:r>
                        <a:rPr lang="en-US" b="1" baseline="0" dirty="0" smtClean="0"/>
                        <a:t>/Surfer-</a:t>
                      </a:r>
                      <a:r>
                        <a:rPr lang="en-US" b="1" baseline="0" dirty="0" err="1" smtClean="0"/>
                        <a:t>gems.git</a:t>
                      </a:r>
                      <a:endParaRPr lang="en-US" b="1" dirty="0"/>
                    </a:p>
                  </a:txBody>
                  <a:tcPr>
                    <a:solidFill>
                      <a:schemeClr val="accent1">
                        <a:lumMod val="20000"/>
                        <a:lumOff val="80000"/>
                      </a:schemeClr>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72456777"/>
              </p:ext>
            </p:extLst>
          </p:nvPr>
        </p:nvGraphicFramePr>
        <p:xfrm>
          <a:off x="845574" y="3293917"/>
          <a:ext cx="7959212" cy="370840"/>
        </p:xfrm>
        <a:graphic>
          <a:graphicData uri="http://schemas.openxmlformats.org/drawingml/2006/table">
            <a:tbl>
              <a:tblPr firstRow="1" bandRow="1">
                <a:tableStyleId>{2D5ABB26-0587-4C30-8999-92F81FD0307C}</a:tableStyleId>
              </a:tblPr>
              <a:tblGrid>
                <a:gridCol w="7959212"/>
              </a:tblGrid>
              <a:tr h="370840">
                <a:tc>
                  <a:txBody>
                    <a:bodyPr/>
                    <a:lstStyle/>
                    <a:p>
                      <a:r>
                        <a:rPr lang="en-US" b="1" dirty="0" smtClean="0">
                          <a:solidFill>
                            <a:schemeClr val="tx1"/>
                          </a:solidFill>
                        </a:rPr>
                        <a:t>export</a:t>
                      </a:r>
                      <a:r>
                        <a:rPr lang="en-US" b="1" baseline="0" dirty="0" smtClean="0">
                          <a:solidFill>
                            <a:schemeClr val="tx1"/>
                          </a:solidFill>
                        </a:rPr>
                        <a:t> PATH=“/Users/$</a:t>
                      </a:r>
                      <a:r>
                        <a:rPr lang="en-US" b="1" baseline="0" dirty="0" err="1" smtClean="0">
                          <a:solidFill>
                            <a:schemeClr val="tx1"/>
                          </a:solidFill>
                        </a:rPr>
                        <a:t>whoami</a:t>
                      </a:r>
                      <a:r>
                        <a:rPr lang="en-US" b="1" baseline="0" dirty="0" smtClean="0">
                          <a:solidFill>
                            <a:schemeClr val="tx1"/>
                          </a:solidFill>
                        </a:rPr>
                        <a:t>/Surfer-gems:$PATH”</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68248499"/>
              </p:ext>
            </p:extLst>
          </p:nvPr>
        </p:nvGraphicFramePr>
        <p:xfrm>
          <a:off x="845574" y="4344313"/>
          <a:ext cx="7959212" cy="370840"/>
        </p:xfrm>
        <a:graphic>
          <a:graphicData uri="http://schemas.openxmlformats.org/drawingml/2006/table">
            <a:tbl>
              <a:tblPr firstRow="1" bandRow="1">
                <a:tableStyleId>{2D5ABB26-0587-4C30-8999-92F81FD0307C}</a:tableStyleId>
              </a:tblPr>
              <a:tblGrid>
                <a:gridCol w="7959212"/>
              </a:tblGrid>
              <a:tr h="370840">
                <a:tc>
                  <a:txBody>
                    <a:bodyPr/>
                    <a:lstStyle/>
                    <a:p>
                      <a:r>
                        <a:rPr lang="en-US" b="1" baseline="0" dirty="0" smtClean="0">
                          <a:solidFill>
                            <a:schemeClr val="tx1"/>
                          </a:solidFill>
                        </a:rPr>
                        <a:t>👾</a:t>
                      </a:r>
                      <a:r>
                        <a:rPr lang="en-US" b="1" dirty="0" smtClean="0">
                          <a:solidFill>
                            <a:schemeClr val="tx1"/>
                          </a:solidFill>
                        </a:rPr>
                        <a:t> . ~/.</a:t>
                      </a:r>
                      <a:r>
                        <a:rPr lang="en-US" b="1" dirty="0" err="1" smtClean="0">
                          <a:solidFill>
                            <a:schemeClr val="tx1"/>
                          </a:solidFill>
                        </a:rPr>
                        <a:t>bash_profile</a:t>
                      </a:r>
                      <a:endParaRPr lang="en-US" b="1" dirty="0">
                        <a:solidFill>
                          <a:schemeClr val="tx1"/>
                        </a:solidFill>
                      </a:endParaRPr>
                    </a:p>
                  </a:txBody>
                  <a:tcPr>
                    <a:solidFill>
                      <a:schemeClr val="accent1">
                        <a:lumMod val="20000"/>
                        <a:lumOff val="80000"/>
                      </a:schemeClr>
                    </a:solidFill>
                  </a:tcPr>
                </a:tc>
              </a:tr>
            </a:tbl>
          </a:graphicData>
        </a:graphic>
      </p:graphicFrame>
      <p:cxnSp>
        <p:nvCxnSpPr>
          <p:cNvPr id="7" name="Straight Connector 6"/>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  🖥</a:t>
            </a:r>
          </a:p>
        </p:txBody>
      </p:sp>
      <p:sp>
        <p:nvSpPr>
          <p:cNvPr id="3" name="Text Placeholder 2"/>
          <p:cNvSpPr>
            <a:spLocks noGrp="1"/>
          </p:cNvSpPr>
          <p:nvPr>
            <p:ph type="body" idx="1"/>
          </p:nvPr>
        </p:nvSpPr>
        <p:spPr/>
        <p:txBody>
          <a:bodyPr/>
          <a:lstStyle/>
          <a:p>
            <a:r>
              <a:rPr lang="en-US" dirty="0" smtClean="0"/>
              <a:t>Test installation</a:t>
            </a:r>
          </a:p>
          <a:p>
            <a:endParaRPr lang="en-US" dirty="0"/>
          </a:p>
          <a:p>
            <a:endParaRPr lang="en-US" dirty="0"/>
          </a:p>
          <a:p>
            <a:r>
              <a:rPr lang="en-US" dirty="0" smtClean="0"/>
              <a:t>Information about this repository found in </a:t>
            </a:r>
            <a:r>
              <a:rPr lang="en-US" dirty="0" err="1" smtClean="0"/>
              <a:t>README.md</a:t>
            </a:r>
            <a:endParaRPr lang="en-US" dirty="0" smtClean="0"/>
          </a:p>
          <a:p>
            <a:r>
              <a:rPr lang="en-US" dirty="0" err="1" smtClean="0"/>
              <a:t>FreeSurfer</a:t>
            </a:r>
            <a:r>
              <a:rPr lang="en-US" dirty="0" smtClean="0"/>
              <a:t> documentation can be found under </a:t>
            </a:r>
            <a:r>
              <a:rPr lang="en-US" i="1" dirty="0" smtClean="0"/>
              <a:t>doc</a:t>
            </a:r>
            <a:r>
              <a:rPr lang="en-US" dirty="0" smtClean="0"/>
              <a:t> directory</a:t>
            </a:r>
          </a:p>
          <a:p>
            <a:r>
              <a:rPr lang="en-US" dirty="0" smtClean="0">
                <a:hlinkClick r:id="rId2"/>
              </a:rPr>
              <a:t>Keep your repo up to date by regularly pulling changes (click for more info on </a:t>
            </a:r>
            <a:r>
              <a:rPr lang="en-US" dirty="0" err="1" smtClean="0">
                <a:hlinkClick r:id="rId2"/>
              </a:rPr>
              <a:t>git</a:t>
            </a:r>
            <a:r>
              <a:rPr lang="en-US" dirty="0" smtClean="0">
                <a:hlinkClick r:id="rId2"/>
              </a:rPr>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9464632"/>
              </p:ext>
            </p:extLst>
          </p:nvPr>
        </p:nvGraphicFramePr>
        <p:xfrm>
          <a:off x="706089" y="1756096"/>
          <a:ext cx="8098698" cy="370840"/>
        </p:xfrm>
        <a:graphic>
          <a:graphicData uri="http://schemas.openxmlformats.org/drawingml/2006/table">
            <a:tbl>
              <a:tblPr firstRow="1" bandRow="1">
                <a:tableStyleId>{2D5ABB26-0587-4C30-8999-92F81FD0307C}</a:tableStyleId>
              </a:tblPr>
              <a:tblGrid>
                <a:gridCol w="8098698"/>
              </a:tblGrid>
              <a:tr h="370840">
                <a:tc>
                  <a:txBody>
                    <a:bodyPr/>
                    <a:lstStyle/>
                    <a:p>
                      <a:r>
                        <a:rPr lang="en-US" b="1" baseline="0" dirty="0" smtClean="0">
                          <a:solidFill>
                            <a:schemeClr val="tx1"/>
                          </a:solidFill>
                        </a:rPr>
                        <a:t>👾 FSQC-check -h</a:t>
                      </a:r>
                      <a:endParaRPr lang="en-US" b="1" dirty="0">
                        <a:solidFill>
                          <a:schemeClr val="tx1"/>
                        </a:solidFill>
                      </a:endParaRPr>
                    </a:p>
                  </a:txBody>
                  <a:tcPr>
                    <a:solidFill>
                      <a:schemeClr val="accent1">
                        <a:lumMod val="20000"/>
                        <a:lumOff val="80000"/>
                      </a:schemeClr>
                    </a:solidFill>
                  </a:tcPr>
                </a:tc>
              </a:tr>
            </a:tbl>
          </a:graphicData>
        </a:graphic>
      </p:graphicFrame>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38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350332"/>
            <a:ext cx="8496300" cy="3302000"/>
          </a:xfrm>
          <a:prstGeom prst="rect">
            <a:avLst/>
          </a:prstGeom>
        </p:spPr>
      </p:pic>
      <p:sp>
        <p:nvSpPr>
          <p:cNvPr id="5" name="Rectangle 4"/>
          <p:cNvSpPr/>
          <p:nvPr/>
        </p:nvSpPr>
        <p:spPr>
          <a:xfrm>
            <a:off x="5878285" y="1233714"/>
            <a:ext cx="145142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311700" y="445025"/>
            <a:ext cx="8520600" cy="572700"/>
          </a:xfrm>
        </p:spPr>
        <p:txBody>
          <a:bodyPr/>
          <a:lstStyle/>
          <a:p>
            <a:r>
              <a:rPr lang="en-US" b="1" dirty="0" smtClean="0"/>
              <a:t>Workshop Demographics</a:t>
            </a:r>
            <a:endParaRPr lang="en-US" b="1" dirty="0"/>
          </a:p>
        </p:txBody>
      </p:sp>
      <p:cxnSp>
        <p:nvCxnSpPr>
          <p:cNvPr id="7" name="Straight Connector 6"/>
          <p:cNvCxnSpPr/>
          <p:nvPr/>
        </p:nvCxnSpPr>
        <p:spPr>
          <a:xfrm>
            <a:off x="183363" y="1017725"/>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5553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b="1" dirty="0"/>
              <a:t>Tutorial Data</a:t>
            </a:r>
          </a:p>
        </p:txBody>
      </p:sp>
      <p:sp>
        <p:nvSpPr>
          <p:cNvPr id="84" name="Shape 8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US" dirty="0" smtClean="0"/>
              <a:t>Download all materials </a:t>
            </a:r>
            <a:r>
              <a:rPr lang="en-US" dirty="0" smtClean="0">
                <a:hlinkClick r:id="rId3"/>
              </a:rPr>
              <a:t>here</a:t>
            </a:r>
            <a:endParaRPr lang="en-US" dirty="0" smtClean="0"/>
          </a:p>
          <a:p>
            <a:pPr lvl="0">
              <a:spcBef>
                <a:spcPts val="0"/>
              </a:spcBef>
              <a:buNone/>
            </a:pPr>
            <a:r>
              <a:rPr lang="en-US" dirty="0" smtClean="0"/>
              <a:t>Contains the following</a:t>
            </a:r>
          </a:p>
          <a:p>
            <a:pPr lvl="0">
              <a:spcBef>
                <a:spcPts val="0"/>
              </a:spcBef>
              <a:buNone/>
            </a:pPr>
            <a:r>
              <a:rPr lang="en-US" dirty="0"/>
              <a:t>	</a:t>
            </a:r>
            <a:r>
              <a:rPr lang="en-US" b="1" dirty="0" smtClean="0"/>
              <a:t>Data</a:t>
            </a:r>
            <a:r>
              <a:rPr lang="en-US" dirty="0" smtClean="0"/>
              <a:t>  (tutorial data, raw and </a:t>
            </a:r>
            <a:r>
              <a:rPr lang="en-US" dirty="0" err="1" smtClean="0"/>
              <a:t>recon’d</a:t>
            </a:r>
            <a:r>
              <a:rPr lang="en-US" dirty="0" smtClean="0"/>
              <a:t>)</a:t>
            </a:r>
          </a:p>
          <a:p>
            <a:pPr lvl="0">
              <a:spcBef>
                <a:spcPts val="0"/>
              </a:spcBef>
              <a:buNone/>
            </a:pPr>
            <a:r>
              <a:rPr lang="en-US" dirty="0"/>
              <a:t>	</a:t>
            </a:r>
            <a:r>
              <a:rPr lang="en-US" b="1" dirty="0" err="1" smtClean="0"/>
              <a:t>Powerpoints</a:t>
            </a:r>
            <a:r>
              <a:rPr lang="en-US" dirty="0" smtClean="0"/>
              <a:t> (resources taken from </a:t>
            </a:r>
            <a:r>
              <a:rPr lang="en-US" dirty="0" err="1" smtClean="0"/>
              <a:t>FreeSurfer</a:t>
            </a:r>
            <a:r>
              <a:rPr lang="en-US" dirty="0" smtClean="0"/>
              <a:t> site)</a:t>
            </a:r>
          </a:p>
          <a:p>
            <a:pPr lvl="0">
              <a:spcBef>
                <a:spcPts val="0"/>
              </a:spcBef>
              <a:buNone/>
            </a:pPr>
            <a:r>
              <a:rPr lang="en-US" dirty="0"/>
              <a:t>	</a:t>
            </a:r>
            <a:r>
              <a:rPr lang="en-US" dirty="0" smtClean="0"/>
              <a:t>FS Tutorial </a:t>
            </a:r>
            <a:r>
              <a:rPr lang="en-US" dirty="0" err="1" smtClean="0"/>
              <a:t>Schedule.doc</a:t>
            </a:r>
            <a:endParaRPr lang="en-US" dirty="0" smtClean="0"/>
          </a:p>
          <a:p>
            <a:pPr lvl="0">
              <a:spcBef>
                <a:spcPts val="0"/>
              </a:spcBef>
              <a:buNone/>
            </a:pPr>
            <a:r>
              <a:rPr lang="en-US" dirty="0"/>
              <a:t>	</a:t>
            </a:r>
            <a:r>
              <a:rPr lang="en-US" dirty="0" smtClean="0"/>
              <a:t>FS-GUIDE-</a:t>
            </a:r>
            <a:r>
              <a:rPr lang="en-US" dirty="0" err="1" smtClean="0"/>
              <a:t>EditingRecons.pdf</a:t>
            </a:r>
            <a:endParaRPr lang="en-US" dirty="0" smtClean="0"/>
          </a:p>
          <a:p>
            <a:pPr lvl="0">
              <a:spcBef>
                <a:spcPts val="0"/>
              </a:spcBef>
              <a:buNone/>
            </a:pPr>
            <a:r>
              <a:rPr lang="en-US" dirty="0" smtClean="0"/>
              <a:t>	</a:t>
            </a:r>
            <a:r>
              <a:rPr lang="en-US" dirty="0" err="1" smtClean="0"/>
              <a:t>FS-GUIDE-Setup&amp;Intro.pdf</a:t>
            </a:r>
            <a:endParaRPr lang="en-US" dirty="0"/>
          </a:p>
        </p:txBody>
      </p:sp>
      <p:grpSp>
        <p:nvGrpSpPr>
          <p:cNvPr id="4" name="Group 3"/>
          <p:cNvGrpSpPr/>
          <p:nvPr/>
        </p:nvGrpSpPr>
        <p:grpSpPr>
          <a:xfrm>
            <a:off x="4541003" y="3998563"/>
            <a:ext cx="1643993" cy="570312"/>
            <a:chOff x="4541003" y="3998563"/>
            <a:chExt cx="1643993" cy="570312"/>
          </a:xfrm>
        </p:grpSpPr>
        <p:sp>
          <p:nvSpPr>
            <p:cNvPr id="2" name="Right Brace 1"/>
            <p:cNvSpPr/>
            <p:nvPr/>
          </p:nvSpPr>
          <p:spPr>
            <a:xfrm>
              <a:off x="4541003" y="3998563"/>
              <a:ext cx="356461" cy="5703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4897464" y="4099053"/>
              <a:ext cx="1287532" cy="369332"/>
            </a:xfrm>
            <a:prstGeom prst="rect">
              <a:avLst/>
            </a:prstGeom>
            <a:noFill/>
          </p:spPr>
          <p:txBody>
            <a:bodyPr wrap="none" rtlCol="0">
              <a:spAutoFit/>
            </a:bodyPr>
            <a:lstStyle/>
            <a:p>
              <a:r>
                <a:rPr lang="en-US" sz="1800" dirty="0" smtClean="0"/>
                <a:t>Read this!!</a:t>
              </a:r>
              <a:endParaRPr lang="en-US" sz="1800" dirty="0"/>
            </a:p>
          </p:txBody>
        </p:sp>
      </p:grpSp>
      <p:cxnSp>
        <p:nvCxnSpPr>
          <p:cNvPr id="7" name="Straight Connector 6"/>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US" dirty="0" smtClean="0"/>
              <a:t>Exercises</a:t>
            </a:r>
            <a:endParaRPr lang="en"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lang="en" dirty="0"/>
          </a:p>
          <a:p>
            <a:pPr lvl="0">
              <a:spcBef>
                <a:spcPts val="0"/>
              </a:spcBef>
              <a:buNone/>
            </a:pPr>
            <a:endParaRPr dirty="0"/>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494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1.  Running a Recon</a:t>
            </a:r>
            <a:endParaRPr lang="en-US" b="1" dirty="0"/>
          </a:p>
        </p:txBody>
      </p:sp>
      <p:sp>
        <p:nvSpPr>
          <p:cNvPr id="3" name="Text Placeholder 2"/>
          <p:cNvSpPr>
            <a:spLocks noGrp="1"/>
          </p:cNvSpPr>
          <p:nvPr>
            <p:ph type="body" idx="1"/>
          </p:nvPr>
        </p:nvSpPr>
        <p:spPr/>
        <p:txBody>
          <a:bodyPr/>
          <a:lstStyle/>
          <a:p>
            <a:r>
              <a:rPr lang="en-US" dirty="0" smtClean="0"/>
              <a:t>Reconstruct a single subject using the recon-all command.</a:t>
            </a:r>
          </a:p>
          <a:p>
            <a:r>
              <a:rPr lang="en-US" dirty="0" smtClean="0"/>
              <a:t>Open a terminal window, your SUBJECTS_DIR should be printed near the top of the screen when you log in.  Set your SUBJECTS_DIR to the tutorial data.</a:t>
            </a:r>
          </a:p>
          <a:p>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2001100917"/>
              </p:ext>
            </p:extLst>
          </p:nvPr>
        </p:nvGraphicFramePr>
        <p:xfrm>
          <a:off x="783581" y="2714675"/>
          <a:ext cx="6903578" cy="1854200"/>
        </p:xfrm>
        <a:graphic>
          <a:graphicData uri="http://schemas.openxmlformats.org/drawingml/2006/table">
            <a:tbl>
              <a:tblPr firstRow="1" bandRow="1">
                <a:tableStyleId>{2D5ABB26-0587-4C30-8999-92F81FD0307C}</a:tableStyleId>
              </a:tblPr>
              <a:tblGrid>
                <a:gridCol w="6903578"/>
              </a:tblGrid>
              <a:tr h="370840">
                <a:tc>
                  <a:txBody>
                    <a:bodyPr/>
                    <a:lstStyle/>
                    <a:p>
                      <a:r>
                        <a:rPr lang="en-US" b="1" baseline="0" dirty="0" smtClean="0">
                          <a:solidFill>
                            <a:schemeClr val="tx1"/>
                          </a:solidFill>
                        </a:rPr>
                        <a:t>👾</a:t>
                      </a:r>
                      <a:r>
                        <a:rPr lang="en-US" b="1" dirty="0" smtClean="0">
                          <a:solidFill>
                            <a:schemeClr val="tx1"/>
                          </a:solidFill>
                        </a:rPr>
                        <a:t> SUBJECTS_DIR=“/Users/$(</a:t>
                      </a:r>
                      <a:r>
                        <a:rPr lang="en-US" b="1" dirty="0" err="1" smtClean="0">
                          <a:solidFill>
                            <a:schemeClr val="tx1"/>
                          </a:solidFill>
                        </a:rPr>
                        <a:t>whoami</a:t>
                      </a:r>
                      <a:r>
                        <a:rPr lang="en-US" b="1" dirty="0" smtClean="0">
                          <a:solidFill>
                            <a:schemeClr val="tx1"/>
                          </a:solidFill>
                        </a:rPr>
                        <a:t>)/</a:t>
                      </a:r>
                      <a:r>
                        <a:rPr lang="en-US" b="1" dirty="0" err="1" smtClean="0">
                          <a:solidFill>
                            <a:schemeClr val="tx1"/>
                          </a:solidFill>
                        </a:rPr>
                        <a:t>FreeSurferMaterials</a:t>
                      </a:r>
                      <a:r>
                        <a:rPr lang="en-US" b="1" dirty="0" smtClean="0">
                          <a:solidFill>
                            <a:schemeClr val="tx1"/>
                          </a:solidFill>
                        </a:rPr>
                        <a:t>/FSQC-tutorial”</a:t>
                      </a:r>
                      <a:endParaRPr lang="en-US" b="1" dirty="0">
                        <a:solidFill>
                          <a:schemeClr val="tx1"/>
                        </a:solidFill>
                      </a:endParaRPr>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chemeClr val="tx1"/>
                          </a:solidFill>
                        </a:rPr>
                        <a:t>👾</a:t>
                      </a:r>
                      <a:r>
                        <a:rPr lang="en-US" b="1" dirty="0" smtClean="0"/>
                        <a:t> echo $SUBJECTS_DIR       #print</a:t>
                      </a:r>
                      <a:r>
                        <a:rPr lang="en-US" b="1" baseline="0" dirty="0" smtClean="0"/>
                        <a:t> directory to screen</a:t>
                      </a:r>
                      <a:endParaRPr lang="en-US" b="1" dirty="0" smtClean="0"/>
                    </a:p>
                  </a:txBody>
                  <a:tcPr>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solidFill>
                            <a:schemeClr val="tx1"/>
                          </a:solidFill>
                        </a:rPr>
                        <a:t>👾</a:t>
                      </a:r>
                      <a:r>
                        <a:rPr lang="en-US" b="1" baseline="0" dirty="0" smtClean="0"/>
                        <a:t> </a:t>
                      </a:r>
                      <a:r>
                        <a:rPr lang="en-US" b="1" baseline="0" dirty="0" err="1" smtClean="0"/>
                        <a:t>mkdir</a:t>
                      </a:r>
                      <a:r>
                        <a:rPr lang="en-US" b="1" baseline="0" dirty="0" smtClean="0"/>
                        <a:t> $SUBJECTS_DIR     #make a new directory if it </a:t>
                      </a:r>
                      <a:r>
                        <a:rPr lang="en-US" b="1" baseline="0" dirty="0" err="1" smtClean="0"/>
                        <a:t>doesn</a:t>
                      </a:r>
                      <a:r>
                        <a:rPr lang="uk-UA" b="1" baseline="0" dirty="0" smtClean="0"/>
                        <a:t>’</a:t>
                      </a:r>
                      <a:r>
                        <a:rPr lang="en-US" b="1" baseline="0" dirty="0" smtClean="0"/>
                        <a:t>t exist</a:t>
                      </a:r>
                      <a:endParaRPr lang="en-US" b="1" dirty="0" smtClean="0"/>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b="1" baseline="0" dirty="0" smtClean="0"/>
                        <a:t> </a:t>
                      </a:r>
                      <a:r>
                        <a:rPr lang="en-US" b="1" dirty="0" smtClean="0"/>
                        <a:t>cd</a:t>
                      </a:r>
                      <a:r>
                        <a:rPr lang="en-US" b="1" baseline="0" dirty="0" smtClean="0"/>
                        <a:t> $SUBJECTS_DIR           #move to directory to test it was created</a:t>
                      </a:r>
                      <a:endParaRPr lang="en-US" b="1" dirty="0" smtClean="0"/>
                    </a:p>
                  </a:txBody>
                  <a:tcPr>
                    <a:solidFill>
                      <a:schemeClr val="accent1">
                        <a:lumMod val="20000"/>
                        <a:lumOff val="80000"/>
                      </a:schemeClr>
                    </a:solidFill>
                  </a:tcPr>
                </a:tc>
              </a:tr>
              <a:tr h="370840">
                <a:tc>
                  <a:txBody>
                    <a:bodyPr/>
                    <a:lstStyle/>
                    <a:p>
                      <a:r>
                        <a:rPr lang="en-US" b="1" baseline="0" dirty="0" smtClean="0">
                          <a:solidFill>
                            <a:schemeClr val="tx1"/>
                          </a:solidFill>
                        </a:rPr>
                        <a:t>👾</a:t>
                      </a:r>
                      <a:r>
                        <a:rPr lang="en-US" b="1" dirty="0" smtClean="0"/>
                        <a:t> cd                                         </a:t>
                      </a:r>
                      <a:r>
                        <a:rPr lang="en-US" b="1" baseline="0" dirty="0" smtClean="0"/>
                        <a:t> #back to home directory</a:t>
                      </a:r>
                      <a:endParaRPr lang="en-US" b="1" dirty="0" smtClean="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10463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1.  Running a Recon</a:t>
            </a:r>
            <a:endParaRPr lang="en-US" b="1" dirty="0"/>
          </a:p>
        </p:txBody>
      </p:sp>
      <p:sp>
        <p:nvSpPr>
          <p:cNvPr id="3" name="Text Placeholder 2"/>
          <p:cNvSpPr>
            <a:spLocks noGrp="1"/>
          </p:cNvSpPr>
          <p:nvPr>
            <p:ph type="body" idx="1"/>
          </p:nvPr>
        </p:nvSpPr>
        <p:spPr/>
        <p:txBody>
          <a:bodyPr/>
          <a:lstStyle/>
          <a:p>
            <a:r>
              <a:rPr lang="en-US" dirty="0" smtClean="0"/>
              <a:t>Reconstruct a single subject using the recon-all command.</a:t>
            </a:r>
          </a:p>
          <a:p>
            <a:r>
              <a:rPr lang="en-US" dirty="0" smtClean="0"/>
              <a:t>Import the subject’s data</a:t>
            </a:r>
          </a:p>
          <a:p>
            <a:endParaRPr lang="en-US" dirty="0"/>
          </a:p>
          <a:p>
            <a:r>
              <a:rPr lang="en-US" dirty="0" smtClean="0"/>
              <a:t>Confirm import into directory structure</a:t>
            </a:r>
          </a:p>
          <a:p>
            <a:endParaRPr lang="en-US" dirty="0" smtClean="0"/>
          </a:p>
          <a:p>
            <a:r>
              <a:rPr lang="en-US" dirty="0" smtClean="0"/>
              <a:t>Run recon-all command</a:t>
            </a:r>
          </a:p>
          <a:p>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682410010"/>
              </p:ext>
            </p:extLst>
          </p:nvPr>
        </p:nvGraphicFramePr>
        <p:xfrm>
          <a:off x="665545" y="2249727"/>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recon-all –s 001 –</a:t>
                      </a:r>
                      <a:r>
                        <a:rPr lang="en-US" b="1" dirty="0" err="1" smtClean="0">
                          <a:solidFill>
                            <a:schemeClr val="tx1"/>
                          </a:solidFill>
                        </a:rPr>
                        <a:t>i</a:t>
                      </a:r>
                      <a:r>
                        <a:rPr lang="en-US" b="1" baseline="0" dirty="0" smtClean="0">
                          <a:solidFill>
                            <a:schemeClr val="tx1"/>
                          </a:solidFill>
                        </a:rPr>
                        <a:t> “</a:t>
                      </a:r>
                      <a:r>
                        <a:rPr lang="en-US" b="1" baseline="0" dirty="0" err="1" smtClean="0">
                          <a:solidFill>
                            <a:schemeClr val="tx1"/>
                          </a:solidFill>
                        </a:rPr>
                        <a:t>FreeSurferMaterials</a:t>
                      </a:r>
                      <a:r>
                        <a:rPr lang="en-US" b="1" baseline="0" dirty="0" smtClean="0">
                          <a:solidFill>
                            <a:schemeClr val="tx1"/>
                          </a:solidFill>
                        </a:rPr>
                        <a:t>/Data/Raw/001/Anat-1/Anat-00001.nii”</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90515793"/>
              </p:ext>
            </p:extLst>
          </p:nvPr>
        </p:nvGraphicFramePr>
        <p:xfrm>
          <a:off x="665545" y="3346979"/>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ls $SUBJECTS_DIR/001/</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47411246"/>
              </p:ext>
            </p:extLst>
          </p:nvPr>
        </p:nvGraphicFramePr>
        <p:xfrm>
          <a:off x="665545" y="4332785"/>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recon-all –s 001 -all</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14626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2.  Running a Recon Batch</a:t>
            </a:r>
            <a:endParaRPr lang="en-US" b="1" dirty="0"/>
          </a:p>
        </p:txBody>
      </p:sp>
      <p:sp>
        <p:nvSpPr>
          <p:cNvPr id="3" name="Text Placeholder 2"/>
          <p:cNvSpPr>
            <a:spLocks noGrp="1"/>
          </p:cNvSpPr>
          <p:nvPr>
            <p:ph type="body" idx="1"/>
          </p:nvPr>
        </p:nvSpPr>
        <p:spPr/>
        <p:txBody>
          <a:bodyPr/>
          <a:lstStyle/>
          <a:p>
            <a:r>
              <a:rPr lang="en-US" dirty="0" smtClean="0"/>
              <a:t>Reconstruct a batch of subjects using the recon-all command.</a:t>
            </a:r>
          </a:p>
          <a:p>
            <a:r>
              <a:rPr lang="en-US" dirty="0" smtClean="0"/>
              <a:t>Use the </a:t>
            </a:r>
            <a:r>
              <a:rPr lang="en-US" dirty="0" err="1" smtClean="0"/>
              <a:t>wraper</a:t>
            </a:r>
            <a:r>
              <a:rPr lang="en-US" dirty="0" smtClean="0"/>
              <a:t> for recon-all! Check usage first</a:t>
            </a:r>
          </a:p>
          <a:p>
            <a:endParaRPr lang="en-US" dirty="0"/>
          </a:p>
          <a:p>
            <a:r>
              <a:rPr lang="en-US" dirty="0" smtClean="0"/>
              <a:t>Run a batch</a:t>
            </a:r>
          </a:p>
          <a:p>
            <a:endParaRPr lang="en-US" dirty="0" smtClean="0"/>
          </a:p>
          <a:p>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743074953"/>
              </p:ext>
            </p:extLst>
          </p:nvPr>
        </p:nvGraphicFramePr>
        <p:xfrm>
          <a:off x="665545" y="2249727"/>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recon-all-go</a:t>
                      </a:r>
                      <a:r>
                        <a:rPr lang="en-US" b="1" baseline="0" dirty="0" smtClean="0">
                          <a:solidFill>
                            <a:schemeClr val="tx1"/>
                          </a:solidFill>
                        </a:rPr>
                        <a:t> -h</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3788389"/>
              </p:ext>
            </p:extLst>
          </p:nvPr>
        </p:nvGraphicFramePr>
        <p:xfrm>
          <a:off x="665545" y="3346979"/>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recon-all-go –</a:t>
                      </a:r>
                      <a:r>
                        <a:rPr lang="en-US" b="1" dirty="0" err="1" smtClean="0">
                          <a:solidFill>
                            <a:schemeClr val="tx1"/>
                          </a:solidFill>
                        </a:rPr>
                        <a:t>rd</a:t>
                      </a:r>
                      <a:r>
                        <a:rPr lang="en-US" b="1" dirty="0" smtClean="0">
                          <a:solidFill>
                            <a:schemeClr val="tx1"/>
                          </a:solidFill>
                        </a:rPr>
                        <a:t> “/Users/$(</a:t>
                      </a:r>
                      <a:r>
                        <a:rPr lang="en-US" b="1" dirty="0" err="1" smtClean="0">
                          <a:solidFill>
                            <a:schemeClr val="tx1"/>
                          </a:solidFill>
                        </a:rPr>
                        <a:t>whoami</a:t>
                      </a:r>
                      <a:r>
                        <a:rPr lang="en-US" b="1" dirty="0" smtClean="0">
                          <a:solidFill>
                            <a:schemeClr val="tx1"/>
                          </a:solidFill>
                        </a:rPr>
                        <a:t>)/</a:t>
                      </a:r>
                      <a:r>
                        <a:rPr lang="en-US" b="1" dirty="0" err="1" smtClean="0">
                          <a:solidFill>
                            <a:schemeClr val="tx1"/>
                          </a:solidFill>
                        </a:rPr>
                        <a:t>FreeSurferMaterials</a:t>
                      </a:r>
                      <a:r>
                        <a:rPr lang="en-US" b="1" dirty="0" smtClean="0">
                          <a:solidFill>
                            <a:schemeClr val="tx1"/>
                          </a:solidFill>
                        </a:rPr>
                        <a:t>/Data/Raw/” –</a:t>
                      </a:r>
                      <a:r>
                        <a:rPr lang="en-US" b="1" dirty="0" err="1" smtClean="0">
                          <a:solidFill>
                            <a:schemeClr val="tx1"/>
                          </a:solidFill>
                        </a:rPr>
                        <a:t>rf</a:t>
                      </a:r>
                      <a:r>
                        <a:rPr lang="en-US" b="1" dirty="0" smtClean="0">
                          <a:solidFill>
                            <a:schemeClr val="tx1"/>
                          </a:solidFill>
                        </a:rPr>
                        <a:t> “.</a:t>
                      </a:r>
                      <a:r>
                        <a:rPr lang="en-US" b="1" dirty="0" err="1" smtClean="0">
                          <a:solidFill>
                            <a:schemeClr val="tx1"/>
                          </a:solidFill>
                        </a:rPr>
                        <a:t>nii</a:t>
                      </a:r>
                      <a:r>
                        <a:rPr lang="en-US" b="1" dirty="0" smtClean="0">
                          <a:solidFill>
                            <a:schemeClr val="tx1"/>
                          </a:solidFill>
                        </a:rPr>
                        <a:t>”</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4517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3.  QC Summary for Completed Subject</a:t>
            </a:r>
            <a:endParaRPr lang="en-US" b="1" dirty="0"/>
          </a:p>
        </p:txBody>
      </p:sp>
      <p:sp>
        <p:nvSpPr>
          <p:cNvPr id="3" name="Text Placeholder 2"/>
          <p:cNvSpPr>
            <a:spLocks noGrp="1"/>
          </p:cNvSpPr>
          <p:nvPr>
            <p:ph type="body" idx="1"/>
          </p:nvPr>
        </p:nvSpPr>
        <p:spPr/>
        <p:txBody>
          <a:bodyPr/>
          <a:lstStyle/>
          <a:p>
            <a:r>
              <a:rPr lang="en-US" dirty="0" smtClean="0"/>
              <a:t>How to gauge the quality of your recon?  Print QC statistics!</a:t>
            </a:r>
          </a:p>
          <a:p>
            <a:r>
              <a:rPr lang="en-US" dirty="0" smtClean="0"/>
              <a:t>First set your SUBJECTS_DIR to already processed data</a:t>
            </a:r>
          </a:p>
          <a:p>
            <a:endParaRPr lang="en-US" dirty="0"/>
          </a:p>
          <a:p>
            <a:r>
              <a:rPr lang="en-US" dirty="0" smtClean="0"/>
              <a:t>Next inspect FSQC-summary for usage information</a:t>
            </a:r>
          </a:p>
          <a:p>
            <a:endParaRPr lang="en-US" dirty="0"/>
          </a:p>
          <a:p>
            <a:r>
              <a:rPr lang="en-US" dirty="0" smtClean="0"/>
              <a:t>Input the command!</a:t>
            </a:r>
          </a:p>
          <a:p>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770207661"/>
              </p:ext>
            </p:extLst>
          </p:nvPr>
        </p:nvGraphicFramePr>
        <p:xfrm>
          <a:off x="522576" y="2235212"/>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dirty="0" smtClean="0">
                          <a:solidFill>
                            <a:schemeClr val="tx1"/>
                          </a:solidFill>
                        </a:rPr>
                        <a:t>SUBJECTS_DIR=”/Users/$(</a:t>
                      </a:r>
                      <a:r>
                        <a:rPr lang="en-US" b="1" dirty="0" err="1" smtClean="0">
                          <a:solidFill>
                            <a:schemeClr val="tx1"/>
                          </a:solidFill>
                        </a:rPr>
                        <a:t>whoami</a:t>
                      </a:r>
                      <a:r>
                        <a:rPr lang="en-US" b="1" dirty="0" smtClean="0">
                          <a:solidFill>
                            <a:schemeClr val="tx1"/>
                          </a:solidFill>
                        </a:rPr>
                        <a:t>)/</a:t>
                      </a:r>
                      <a:r>
                        <a:rPr lang="en-US" b="1" dirty="0" err="1" smtClean="0">
                          <a:solidFill>
                            <a:schemeClr val="tx1"/>
                          </a:solidFill>
                        </a:rPr>
                        <a:t>FreeSurferMaterials</a:t>
                      </a:r>
                      <a:r>
                        <a:rPr lang="en-US" b="1" dirty="0" smtClean="0">
                          <a:solidFill>
                            <a:schemeClr val="tx1"/>
                          </a:solidFill>
                        </a:rPr>
                        <a:t>/Data/Recon\’d/”</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78469916"/>
              </p:ext>
            </p:extLst>
          </p:nvPr>
        </p:nvGraphicFramePr>
        <p:xfrm>
          <a:off x="495063" y="3322216"/>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FSQC-summary -h</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66789858"/>
              </p:ext>
            </p:extLst>
          </p:nvPr>
        </p:nvGraphicFramePr>
        <p:xfrm>
          <a:off x="522576" y="4295670"/>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FSQC-summary –sub 001 –</a:t>
                      </a:r>
                      <a:r>
                        <a:rPr lang="en-US" b="1" baseline="0" dirty="0" err="1" smtClean="0">
                          <a:solidFill>
                            <a:schemeClr val="tx1"/>
                          </a:solidFill>
                        </a:rPr>
                        <a:t>outdir</a:t>
                      </a:r>
                      <a:r>
                        <a:rPr lang="en-US" b="1" baseline="0" dirty="0" smtClean="0">
                          <a:solidFill>
                            <a:schemeClr val="tx1"/>
                          </a:solidFill>
                        </a:rPr>
                        <a:t> ~/</a:t>
                      </a:r>
                      <a:r>
                        <a:rPr lang="en-US" b="1" baseline="0" dirty="0" err="1" smtClean="0">
                          <a:solidFill>
                            <a:schemeClr val="tx1"/>
                          </a:solidFill>
                        </a:rPr>
                        <a:t>FreeSurferMaterials</a:t>
                      </a:r>
                      <a:r>
                        <a:rPr lang="en-US" b="1" baseline="0" dirty="0" smtClean="0">
                          <a:solidFill>
                            <a:schemeClr val="tx1"/>
                          </a:solidFill>
                        </a:rPr>
                        <a:t>/FSQC-tutorial/QC</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04162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4.  QC Summary for Subject Batch</a:t>
            </a:r>
            <a:endParaRPr lang="en-US" b="1" dirty="0"/>
          </a:p>
        </p:txBody>
      </p:sp>
      <p:sp>
        <p:nvSpPr>
          <p:cNvPr id="3" name="Text Placeholder 2"/>
          <p:cNvSpPr>
            <a:spLocks noGrp="1"/>
          </p:cNvSpPr>
          <p:nvPr>
            <p:ph type="body" idx="1"/>
          </p:nvPr>
        </p:nvSpPr>
        <p:spPr/>
        <p:txBody>
          <a:bodyPr/>
          <a:lstStyle/>
          <a:p>
            <a:r>
              <a:rPr lang="en-US" dirty="0" smtClean="0"/>
              <a:t>QC summaries for a batch of subjects can be generated with FSQC-check</a:t>
            </a:r>
          </a:p>
          <a:p>
            <a:endParaRPr lang="en-US" dirty="0"/>
          </a:p>
          <a:p>
            <a:r>
              <a:rPr lang="en-US" dirty="0" smtClean="0"/>
              <a:t>Run this on the tutorial data set, indicate output folder</a:t>
            </a:r>
          </a:p>
          <a:p>
            <a:endParaRPr lang="en-US" dirty="0"/>
          </a:p>
          <a:p>
            <a:r>
              <a:rPr lang="en-US" dirty="0" smtClean="0"/>
              <a:t>Inspect your results</a:t>
            </a:r>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964768567"/>
              </p:ext>
            </p:extLst>
          </p:nvPr>
        </p:nvGraphicFramePr>
        <p:xfrm>
          <a:off x="495063" y="1754674"/>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FSQC-check -h</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8925103"/>
              </p:ext>
            </p:extLst>
          </p:nvPr>
        </p:nvGraphicFramePr>
        <p:xfrm>
          <a:off x="495063" y="2812705"/>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FSQC-check –</a:t>
                      </a:r>
                      <a:r>
                        <a:rPr lang="en-US" b="1" baseline="0" dirty="0" err="1" smtClean="0">
                          <a:solidFill>
                            <a:schemeClr val="tx1"/>
                          </a:solidFill>
                        </a:rPr>
                        <a:t>qd</a:t>
                      </a:r>
                      <a:r>
                        <a:rPr lang="en-US" b="1" baseline="0" dirty="0" smtClean="0">
                          <a:solidFill>
                            <a:schemeClr val="tx1"/>
                          </a:solidFill>
                        </a:rPr>
                        <a:t> ~/</a:t>
                      </a:r>
                      <a:r>
                        <a:rPr lang="en-US" b="1" baseline="0" dirty="0" err="1" smtClean="0">
                          <a:solidFill>
                            <a:schemeClr val="tx1"/>
                          </a:solidFill>
                        </a:rPr>
                        <a:t>FreeSurferMaterials</a:t>
                      </a:r>
                      <a:r>
                        <a:rPr lang="en-US" b="1" baseline="0" dirty="0" smtClean="0">
                          <a:solidFill>
                            <a:schemeClr val="tx1"/>
                          </a:solidFill>
                        </a:rPr>
                        <a:t>/FSQC-tutorial/QC</a:t>
                      </a:r>
                      <a:endParaRPr lang="en-US" b="1" dirty="0">
                        <a:solidFill>
                          <a:schemeClr val="tx1"/>
                        </a:solidFill>
                      </a:endParaRPr>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57461243"/>
              </p:ext>
            </p:extLst>
          </p:nvPr>
        </p:nvGraphicFramePr>
        <p:xfrm>
          <a:off x="495063" y="3821717"/>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ls ~/</a:t>
                      </a:r>
                      <a:r>
                        <a:rPr lang="en-US" b="1" baseline="0" dirty="0" err="1" smtClean="0">
                          <a:solidFill>
                            <a:schemeClr val="tx1"/>
                          </a:solidFill>
                        </a:rPr>
                        <a:t>FreeSurferMaterials</a:t>
                      </a:r>
                      <a:r>
                        <a:rPr lang="en-US" b="1" baseline="0" dirty="0" smtClean="0">
                          <a:solidFill>
                            <a:schemeClr val="tx1"/>
                          </a:solidFill>
                        </a:rPr>
                        <a:t>/FSQC-tutorial/QC/*</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38765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5. Viewing a Subject’s Results</a:t>
            </a:r>
            <a:endParaRPr lang="en-US" b="1" dirty="0"/>
          </a:p>
        </p:txBody>
      </p:sp>
      <p:sp>
        <p:nvSpPr>
          <p:cNvPr id="3" name="Text Placeholder 2"/>
          <p:cNvSpPr>
            <a:spLocks noGrp="1"/>
          </p:cNvSpPr>
          <p:nvPr>
            <p:ph type="body" idx="1"/>
          </p:nvPr>
        </p:nvSpPr>
        <p:spPr/>
        <p:txBody>
          <a:bodyPr/>
          <a:lstStyle/>
          <a:p>
            <a:r>
              <a:rPr lang="en-US" dirty="0" smtClean="0"/>
              <a:t>The </a:t>
            </a:r>
            <a:r>
              <a:rPr lang="en-US" dirty="0" err="1" smtClean="0"/>
              <a:t>FreeView</a:t>
            </a:r>
            <a:r>
              <a:rPr lang="en-US" dirty="0" smtClean="0"/>
              <a:t> application is a great way to view your subject’s data.</a:t>
            </a:r>
          </a:p>
          <a:p>
            <a:r>
              <a:rPr lang="en-US" dirty="0" smtClean="0"/>
              <a:t>However, loading every surface and volume can be time consuming.</a:t>
            </a:r>
          </a:p>
          <a:p>
            <a:r>
              <a:rPr lang="en-US" dirty="0" smtClean="0"/>
              <a:t>Use the </a:t>
            </a:r>
            <a:r>
              <a:rPr lang="en-US" dirty="0" err="1" smtClean="0"/>
              <a:t>launchfv</a:t>
            </a:r>
            <a:r>
              <a:rPr lang="en-US" dirty="0" smtClean="0"/>
              <a:t> program to quickly load a subject</a:t>
            </a:r>
          </a:p>
          <a:p>
            <a:endParaRPr lang="en-US" dirty="0"/>
          </a:p>
          <a:p>
            <a:r>
              <a:rPr lang="en-US" dirty="0" smtClean="0"/>
              <a:t>Check usage for more information</a:t>
            </a:r>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176587325"/>
              </p:ext>
            </p:extLst>
          </p:nvPr>
        </p:nvGraphicFramePr>
        <p:xfrm>
          <a:off x="495063" y="2788105"/>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a:t>
                      </a:r>
                      <a:r>
                        <a:rPr lang="en-US" b="1" baseline="0" dirty="0" err="1" smtClean="0">
                          <a:solidFill>
                            <a:schemeClr val="tx1"/>
                          </a:solidFill>
                        </a:rPr>
                        <a:t>launchfv</a:t>
                      </a:r>
                      <a:r>
                        <a:rPr lang="en-US" b="1" baseline="0" dirty="0" smtClean="0">
                          <a:solidFill>
                            <a:schemeClr val="tx1"/>
                          </a:solidFill>
                        </a:rPr>
                        <a:t> –sub 002</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80375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a:spLocks noChangeArrowheads="1"/>
          </p:cNvSpPr>
          <p:nvPr/>
        </p:nvSpPr>
        <p:spPr bwMode="auto">
          <a:xfrm>
            <a:off x="1628775" y="-182165"/>
            <a:ext cx="53149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ctr" eaLnBrk="1" hangingPunct="1">
              <a:buClrTx/>
              <a:buFontTx/>
              <a:buNone/>
            </a:pPr>
            <a:r>
              <a:rPr lang="en-US" altLang="en-US" sz="3000" dirty="0">
                <a:solidFill>
                  <a:schemeClr val="tx1"/>
                </a:solidFill>
              </a:rPr>
              <a:t>Upon Completion…</a:t>
            </a:r>
          </a:p>
        </p:txBody>
      </p:sp>
      <p:sp>
        <p:nvSpPr>
          <p:cNvPr id="41987" name="Text Box 4"/>
          <p:cNvSpPr txBox="1">
            <a:spLocks noChangeArrowheads="1"/>
          </p:cNvSpPr>
          <p:nvPr/>
        </p:nvSpPr>
        <p:spPr bwMode="auto">
          <a:xfrm>
            <a:off x="1257300" y="457200"/>
            <a:ext cx="66294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spcBef>
                <a:spcPts val="600"/>
              </a:spcBef>
            </a:pPr>
            <a:r>
              <a:rPr lang="en-US" altLang="en-US" dirty="0">
                <a:solidFill>
                  <a:schemeClr val="tx1"/>
                </a:solidFill>
              </a:rPr>
              <a:t>                           </a:t>
            </a:r>
            <a:r>
              <a:rPr lang="en-US" altLang="en-US" dirty="0" smtClean="0">
                <a:solidFill>
                  <a:schemeClr val="tx1"/>
                </a:solidFill>
              </a:rPr>
              <a:t> &lt;</a:t>
            </a:r>
            <a:r>
              <a:rPr lang="en-US" altLang="en-US" dirty="0" err="1" smtClean="0">
                <a:solidFill>
                  <a:schemeClr val="tx1"/>
                </a:solidFill>
              </a:rPr>
              <a:t>subname</a:t>
            </a:r>
            <a:r>
              <a:rPr lang="en-US" altLang="en-US" dirty="0" smtClean="0">
                <a:solidFill>
                  <a:schemeClr val="tx1"/>
                </a:solidFill>
              </a:rPr>
              <a:t>&gt;</a:t>
            </a:r>
            <a:endParaRPr lang="en-US" altLang="en-US" dirty="0">
              <a:solidFill>
                <a:schemeClr val="tx1"/>
              </a:solidFill>
            </a:endParaRPr>
          </a:p>
          <a:p>
            <a:pPr algn="ctr" eaLnBrk="1" hangingPunct="1">
              <a:spcBef>
                <a:spcPts val="600"/>
              </a:spcBef>
            </a:pPr>
            <a:endParaRPr lang="en-US" altLang="en-US" dirty="0">
              <a:solidFill>
                <a:schemeClr val="tx1"/>
              </a:solidFill>
            </a:endParaRPr>
          </a:p>
          <a:p>
            <a:pPr eaLnBrk="1" hangingPunct="1">
              <a:spcBef>
                <a:spcPts val="600"/>
              </a:spcBef>
            </a:pPr>
            <a:r>
              <a:rPr lang="en-US" altLang="en-US" dirty="0">
                <a:solidFill>
                  <a:schemeClr val="tx1"/>
                </a:solidFill>
              </a:rPr>
              <a:t>         scripts   </a:t>
            </a:r>
            <a:r>
              <a:rPr lang="en-US" altLang="en-US" dirty="0" err="1">
                <a:solidFill>
                  <a:schemeClr val="tx1"/>
                </a:solidFill>
              </a:rPr>
              <a:t>mri</a:t>
            </a:r>
            <a:r>
              <a:rPr lang="en-US" altLang="en-US" dirty="0">
                <a:solidFill>
                  <a:schemeClr val="tx1"/>
                </a:solidFill>
              </a:rPr>
              <a:t>    surf      label     stats</a:t>
            </a:r>
          </a:p>
          <a:p>
            <a:pPr algn="ctr" eaLnBrk="1" hangingPunct="1">
              <a:spcBef>
                <a:spcPts val="600"/>
              </a:spcBef>
            </a:pPr>
            <a:endParaRPr lang="en-US" altLang="en-US" dirty="0">
              <a:solidFill>
                <a:schemeClr val="tx1"/>
              </a:solidFill>
            </a:endParaRPr>
          </a:p>
          <a:p>
            <a:pPr algn="ctr" eaLnBrk="1" hangingPunct="1">
              <a:spcBef>
                <a:spcPts val="600"/>
              </a:spcBef>
            </a:pPr>
            <a:r>
              <a:rPr lang="en-US" altLang="en-US" dirty="0">
                <a:solidFill>
                  <a:schemeClr val="tx1"/>
                </a:solidFill>
              </a:rPr>
              <a:t>			     </a:t>
            </a:r>
          </a:p>
        </p:txBody>
      </p:sp>
      <p:sp>
        <p:nvSpPr>
          <p:cNvPr id="41988" name="Line 5"/>
          <p:cNvSpPr>
            <a:spLocks noChangeShapeType="1"/>
          </p:cNvSpPr>
          <p:nvPr/>
        </p:nvSpPr>
        <p:spPr bwMode="auto">
          <a:xfrm>
            <a:off x="4171950" y="8001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89" name="Line 6"/>
          <p:cNvSpPr>
            <a:spLocks noChangeShapeType="1"/>
          </p:cNvSpPr>
          <p:nvPr/>
        </p:nvSpPr>
        <p:spPr bwMode="auto">
          <a:xfrm>
            <a:off x="2571750" y="1143000"/>
            <a:ext cx="3429000" cy="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90" name="Line 7"/>
          <p:cNvSpPr>
            <a:spLocks noChangeShapeType="1"/>
          </p:cNvSpPr>
          <p:nvPr/>
        </p:nvSpPr>
        <p:spPr bwMode="auto">
          <a:xfrm>
            <a:off x="4972050" y="11430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91" name="Line 8"/>
          <p:cNvSpPr>
            <a:spLocks noChangeShapeType="1"/>
          </p:cNvSpPr>
          <p:nvPr/>
        </p:nvSpPr>
        <p:spPr bwMode="auto">
          <a:xfrm>
            <a:off x="4000500" y="11430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92" name="Line 9"/>
          <p:cNvSpPr>
            <a:spLocks noChangeShapeType="1"/>
          </p:cNvSpPr>
          <p:nvPr/>
        </p:nvSpPr>
        <p:spPr bwMode="auto">
          <a:xfrm>
            <a:off x="3371850" y="11430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93" name="Line 10"/>
          <p:cNvSpPr>
            <a:spLocks noChangeShapeType="1"/>
          </p:cNvSpPr>
          <p:nvPr/>
        </p:nvSpPr>
        <p:spPr bwMode="auto">
          <a:xfrm>
            <a:off x="2571750" y="11430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1994" name="Line 12"/>
          <p:cNvSpPr>
            <a:spLocks noChangeShapeType="1"/>
          </p:cNvSpPr>
          <p:nvPr/>
        </p:nvSpPr>
        <p:spPr bwMode="auto">
          <a:xfrm>
            <a:off x="6000750" y="1143000"/>
            <a:ext cx="1191" cy="34290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pic>
        <p:nvPicPr>
          <p:cNvPr id="41995" name="Picture 1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3496" l="2381" r="96667"/>
                    </a14:imgEffect>
                  </a14:imgLayer>
                </a14:imgProps>
              </a:ext>
              <a:ext uri="{28A0092B-C50C-407E-A947-70E740481C1C}">
                <a14:useLocalDpi xmlns:a14="http://schemas.microsoft.com/office/drawing/2010/main" val="0"/>
              </a:ext>
            </a:extLst>
          </a:blip>
          <a:srcRect/>
          <a:stretch>
            <a:fillRect/>
          </a:stretch>
        </p:blipFill>
        <p:spPr bwMode="auto">
          <a:xfrm>
            <a:off x="1222772" y="2372916"/>
            <a:ext cx="1394222" cy="83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96" name="Picture 16"/>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846" b="94309" l="1392" r="93735"/>
                    </a14:imgEffect>
                  </a14:imgLayer>
                </a14:imgProps>
              </a:ext>
              <a:ext uri="{28A0092B-C50C-407E-A947-70E740481C1C}">
                <a14:useLocalDpi xmlns:a14="http://schemas.microsoft.com/office/drawing/2010/main" val="0"/>
              </a:ext>
            </a:extLst>
          </a:blip>
          <a:srcRect/>
          <a:stretch>
            <a:fillRect/>
          </a:stretch>
        </p:blipFill>
        <p:spPr bwMode="auto">
          <a:xfrm>
            <a:off x="2657476" y="2384823"/>
            <a:ext cx="1393031" cy="81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997" name="Picture 17"/>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8750" l="1683" r="97356"/>
                    </a14:imgEffect>
                  </a14:imgLayer>
                </a14:imgProps>
              </a:ext>
              <a:ext uri="{28A0092B-C50C-407E-A947-70E740481C1C}">
                <a14:useLocalDpi xmlns:a14="http://schemas.microsoft.com/office/drawing/2010/main" val="0"/>
              </a:ext>
            </a:extLst>
          </a:blip>
          <a:srcRect/>
          <a:stretch>
            <a:fillRect/>
          </a:stretch>
        </p:blipFill>
        <p:spPr bwMode="auto">
          <a:xfrm>
            <a:off x="4090988" y="2389585"/>
            <a:ext cx="1394222" cy="80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998" name="Text Box 18"/>
          <p:cNvSpPr txBox="1">
            <a:spLocks noChangeArrowheads="1"/>
          </p:cNvSpPr>
          <p:nvPr/>
        </p:nvSpPr>
        <p:spPr bwMode="auto">
          <a:xfrm>
            <a:off x="1551385" y="3143250"/>
            <a:ext cx="745459"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lh.orig</a:t>
            </a:r>
            <a:endParaRPr lang="en-US" altLang="en-US" sz="1800" dirty="0">
              <a:solidFill>
                <a:schemeClr val="tx1"/>
              </a:solidFill>
            </a:endParaRPr>
          </a:p>
        </p:txBody>
      </p:sp>
      <p:sp>
        <p:nvSpPr>
          <p:cNvPr id="41999" name="Text Box 19"/>
          <p:cNvSpPr txBox="1">
            <a:spLocks noChangeArrowheads="1"/>
          </p:cNvSpPr>
          <p:nvPr/>
        </p:nvSpPr>
        <p:spPr bwMode="auto">
          <a:xfrm>
            <a:off x="2915842" y="3143250"/>
            <a:ext cx="886524"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lh.white</a:t>
            </a:r>
            <a:endParaRPr lang="en-US" altLang="en-US" sz="1800" dirty="0">
              <a:solidFill>
                <a:schemeClr val="tx1"/>
              </a:solidFill>
            </a:endParaRPr>
          </a:p>
        </p:txBody>
      </p:sp>
      <p:sp>
        <p:nvSpPr>
          <p:cNvPr id="42000" name="Text Box 20"/>
          <p:cNvSpPr txBox="1">
            <a:spLocks noChangeArrowheads="1"/>
          </p:cNvSpPr>
          <p:nvPr/>
        </p:nvSpPr>
        <p:spPr bwMode="auto">
          <a:xfrm>
            <a:off x="4432698" y="3143250"/>
            <a:ext cx="719811"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lh.pial</a:t>
            </a:r>
            <a:endParaRPr lang="en-US" altLang="en-US" sz="1800" dirty="0">
              <a:solidFill>
                <a:schemeClr val="tx1"/>
              </a:solidFill>
            </a:endParaRPr>
          </a:p>
        </p:txBody>
      </p:sp>
      <p:pic>
        <p:nvPicPr>
          <p:cNvPr id="42001" name="Picture 21"/>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99399" l="0" r="99472"/>
                    </a14:imgEffect>
                  </a14:imgLayer>
                </a14:imgProps>
              </a:ext>
              <a:ext uri="{28A0092B-C50C-407E-A947-70E740481C1C}">
                <a14:useLocalDpi xmlns:a14="http://schemas.microsoft.com/office/drawing/2010/main" val="0"/>
              </a:ext>
            </a:extLst>
          </a:blip>
          <a:srcRect/>
          <a:stretch>
            <a:fillRect/>
          </a:stretch>
        </p:blipFill>
        <p:spPr bwMode="auto">
          <a:xfrm>
            <a:off x="5461397" y="2424113"/>
            <a:ext cx="1200150" cy="73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002" name="Picture 22"/>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316" b="99123" l="3870" r="95927"/>
                    </a14:imgEffect>
                  </a14:imgLayer>
                </a14:imgProps>
              </a:ext>
              <a:ext uri="{28A0092B-C50C-407E-A947-70E740481C1C}">
                <a14:useLocalDpi xmlns:a14="http://schemas.microsoft.com/office/drawing/2010/main" val="0"/>
              </a:ext>
            </a:extLst>
          </a:blip>
          <a:srcRect/>
          <a:stretch>
            <a:fillRect/>
          </a:stretch>
        </p:blipFill>
        <p:spPr bwMode="auto">
          <a:xfrm>
            <a:off x="6743700" y="2286000"/>
            <a:ext cx="1085850" cy="100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2003" name="Text Box 23"/>
          <p:cNvSpPr txBox="1">
            <a:spLocks noChangeArrowheads="1"/>
          </p:cNvSpPr>
          <p:nvPr/>
        </p:nvSpPr>
        <p:spPr bwMode="auto">
          <a:xfrm>
            <a:off x="5526881" y="3143250"/>
            <a:ext cx="1078884"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lh.inflated</a:t>
            </a:r>
            <a:endParaRPr lang="en-US" altLang="en-US" sz="1800" dirty="0">
              <a:solidFill>
                <a:schemeClr val="tx1"/>
              </a:solidFill>
            </a:endParaRPr>
          </a:p>
        </p:txBody>
      </p:sp>
      <p:sp>
        <p:nvSpPr>
          <p:cNvPr id="42004" name="Text Box 24"/>
          <p:cNvSpPr txBox="1">
            <a:spLocks noChangeArrowheads="1"/>
          </p:cNvSpPr>
          <p:nvPr/>
        </p:nvSpPr>
        <p:spPr bwMode="auto">
          <a:xfrm>
            <a:off x="6628210" y="3143250"/>
            <a:ext cx="1328953"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lh.sphere.reg</a:t>
            </a:r>
            <a:endParaRPr lang="en-US" altLang="en-US" sz="1800" dirty="0">
              <a:solidFill>
                <a:schemeClr val="tx1"/>
              </a:solidFill>
            </a:endParaRPr>
          </a:p>
        </p:txBody>
      </p:sp>
      <p:pic>
        <p:nvPicPr>
          <p:cNvPr id="42005" name="Picture 27"/>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407" b="93496" l="5000" r="96667"/>
                    </a14:imgEffect>
                  </a14:imgLayer>
                </a14:imgProps>
              </a:ext>
              <a:ext uri="{28A0092B-C50C-407E-A947-70E740481C1C}">
                <a14:useLocalDpi xmlns:a14="http://schemas.microsoft.com/office/drawing/2010/main" val="0"/>
              </a:ext>
            </a:extLst>
          </a:blip>
          <a:srcRect/>
          <a:stretch>
            <a:fillRect/>
          </a:stretch>
        </p:blipFill>
        <p:spPr bwMode="auto">
          <a:xfrm>
            <a:off x="1223963" y="3526631"/>
            <a:ext cx="1394222" cy="834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006" name="Picture 28"/>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407" b="92683" l="9977" r="96984"/>
                    </a14:imgEffect>
                  </a14:imgLayer>
                </a14:imgProps>
              </a:ext>
              <a:ext uri="{28A0092B-C50C-407E-A947-70E740481C1C}">
                <a14:useLocalDpi xmlns:a14="http://schemas.microsoft.com/office/drawing/2010/main" val="0"/>
              </a:ext>
            </a:extLst>
          </a:blip>
          <a:srcRect/>
          <a:stretch>
            <a:fillRect/>
          </a:stretch>
        </p:blipFill>
        <p:spPr bwMode="auto">
          <a:xfrm>
            <a:off x="2658667" y="3538538"/>
            <a:ext cx="1393031" cy="81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007" name="Picture 29"/>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0" b="97917" l="2404" r="98558"/>
                    </a14:imgEffect>
                  </a14:imgLayer>
                </a14:imgProps>
              </a:ext>
              <a:ext uri="{28A0092B-C50C-407E-A947-70E740481C1C}">
                <a14:useLocalDpi xmlns:a14="http://schemas.microsoft.com/office/drawing/2010/main" val="0"/>
              </a:ext>
            </a:extLst>
          </a:blip>
          <a:srcRect/>
          <a:stretch>
            <a:fillRect/>
          </a:stretch>
        </p:blipFill>
        <p:spPr bwMode="auto">
          <a:xfrm>
            <a:off x="4092178" y="3543301"/>
            <a:ext cx="1394222" cy="80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008" name="Picture 30"/>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502" b="94294" l="0" r="99120"/>
                    </a14:imgEffect>
                  </a14:imgLayer>
                </a14:imgProps>
              </a:ext>
              <a:ext uri="{28A0092B-C50C-407E-A947-70E740481C1C}">
                <a14:useLocalDpi xmlns:a14="http://schemas.microsoft.com/office/drawing/2010/main" val="0"/>
              </a:ext>
            </a:extLst>
          </a:blip>
          <a:srcRect/>
          <a:stretch>
            <a:fillRect/>
          </a:stretch>
        </p:blipFill>
        <p:spPr bwMode="auto">
          <a:xfrm>
            <a:off x="5461397" y="3577829"/>
            <a:ext cx="1200150"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009" name="Picture 31"/>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96" b="98465" l="3259" r="96538"/>
                    </a14:imgEffect>
                  </a14:imgLayer>
                </a14:imgProps>
              </a:ext>
              <a:ext uri="{28A0092B-C50C-407E-A947-70E740481C1C}">
                <a14:useLocalDpi xmlns:a14="http://schemas.microsoft.com/office/drawing/2010/main" val="0"/>
              </a:ext>
            </a:extLst>
          </a:blip>
          <a:srcRect/>
          <a:stretch>
            <a:fillRect/>
          </a:stretch>
        </p:blipFill>
        <p:spPr bwMode="auto">
          <a:xfrm>
            <a:off x="6743700" y="3439716"/>
            <a:ext cx="1085850" cy="100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2010" name="Text Box 32"/>
          <p:cNvSpPr txBox="1">
            <a:spLocks noChangeArrowheads="1"/>
          </p:cNvSpPr>
          <p:nvPr/>
        </p:nvSpPr>
        <p:spPr bwMode="auto">
          <a:xfrm>
            <a:off x="1544242" y="4229100"/>
            <a:ext cx="758283"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rh.orig</a:t>
            </a:r>
            <a:endParaRPr lang="en-US" altLang="en-US" sz="1800" dirty="0">
              <a:solidFill>
                <a:schemeClr val="tx1"/>
              </a:solidFill>
            </a:endParaRPr>
          </a:p>
        </p:txBody>
      </p:sp>
      <p:sp>
        <p:nvSpPr>
          <p:cNvPr id="42011" name="Text Box 33"/>
          <p:cNvSpPr txBox="1">
            <a:spLocks noChangeArrowheads="1"/>
          </p:cNvSpPr>
          <p:nvPr/>
        </p:nvSpPr>
        <p:spPr bwMode="auto">
          <a:xfrm>
            <a:off x="2908698" y="4229100"/>
            <a:ext cx="899348"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rh.white</a:t>
            </a:r>
            <a:endParaRPr lang="en-US" altLang="en-US" sz="1800" dirty="0">
              <a:solidFill>
                <a:schemeClr val="tx1"/>
              </a:solidFill>
            </a:endParaRPr>
          </a:p>
        </p:txBody>
      </p:sp>
      <p:sp>
        <p:nvSpPr>
          <p:cNvPr id="42012" name="Text Box 34"/>
          <p:cNvSpPr txBox="1">
            <a:spLocks noChangeArrowheads="1"/>
          </p:cNvSpPr>
          <p:nvPr/>
        </p:nvSpPr>
        <p:spPr bwMode="auto">
          <a:xfrm>
            <a:off x="4440446" y="4349354"/>
            <a:ext cx="732635"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rh.pial</a:t>
            </a:r>
            <a:endParaRPr lang="en-US" altLang="en-US" sz="1800" dirty="0">
              <a:solidFill>
                <a:schemeClr val="tx1"/>
              </a:solidFill>
            </a:endParaRPr>
          </a:p>
        </p:txBody>
      </p:sp>
      <p:sp>
        <p:nvSpPr>
          <p:cNvPr id="42013" name="Text Box 35"/>
          <p:cNvSpPr txBox="1">
            <a:spLocks noChangeArrowheads="1"/>
          </p:cNvSpPr>
          <p:nvPr/>
        </p:nvSpPr>
        <p:spPr bwMode="auto">
          <a:xfrm>
            <a:off x="5527830" y="4349354"/>
            <a:ext cx="1091708"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rh.inflated</a:t>
            </a:r>
            <a:endParaRPr lang="en-US" altLang="en-US" sz="1800" dirty="0">
              <a:solidFill>
                <a:schemeClr val="tx1"/>
              </a:solidFill>
            </a:endParaRPr>
          </a:p>
        </p:txBody>
      </p:sp>
      <p:sp>
        <p:nvSpPr>
          <p:cNvPr id="42014" name="Text Box 36"/>
          <p:cNvSpPr txBox="1">
            <a:spLocks noChangeArrowheads="1"/>
          </p:cNvSpPr>
          <p:nvPr/>
        </p:nvSpPr>
        <p:spPr bwMode="auto">
          <a:xfrm>
            <a:off x="6647166" y="4344547"/>
            <a:ext cx="1341777"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rh.sphere.reg</a:t>
            </a:r>
            <a:endParaRPr lang="en-US" altLang="en-US" sz="1800" dirty="0">
              <a:solidFill>
                <a:schemeClr val="tx1"/>
              </a:solidFill>
            </a:endParaRPr>
          </a:p>
        </p:txBody>
      </p:sp>
      <p:sp>
        <p:nvSpPr>
          <p:cNvPr id="42015" name="Line 37"/>
          <p:cNvSpPr>
            <a:spLocks noChangeShapeType="1"/>
          </p:cNvSpPr>
          <p:nvPr/>
        </p:nvSpPr>
        <p:spPr bwMode="auto">
          <a:xfrm>
            <a:off x="4000500" y="1714500"/>
            <a:ext cx="0" cy="628650"/>
          </a:xfrm>
          <a:prstGeom prst="line">
            <a:avLst/>
          </a:prstGeom>
          <a:noFill/>
          <a:ln w="28440">
            <a:solidFill>
              <a:schemeClr val="accent4"/>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2016" name="Text Box 38"/>
          <p:cNvSpPr txBox="1">
            <a:spLocks noChangeArrowheads="1"/>
          </p:cNvSpPr>
          <p:nvPr/>
        </p:nvSpPr>
        <p:spPr bwMode="auto">
          <a:xfrm>
            <a:off x="1543050" y="4686300"/>
            <a:ext cx="4355422"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lh.thickness</a:t>
            </a:r>
            <a:r>
              <a:rPr lang="en-US" altLang="en-US" sz="1800" dirty="0">
                <a:solidFill>
                  <a:schemeClr val="tx1"/>
                </a:solidFill>
              </a:rPr>
              <a:t> and </a:t>
            </a:r>
            <a:r>
              <a:rPr lang="en-US" altLang="en-US" sz="1800" dirty="0" err="1">
                <a:solidFill>
                  <a:schemeClr val="tx1"/>
                </a:solidFill>
              </a:rPr>
              <a:t>rh.thickness</a:t>
            </a:r>
            <a:r>
              <a:rPr lang="en-US" altLang="en-US" sz="1800" dirty="0">
                <a:solidFill>
                  <a:schemeClr val="tx1"/>
                </a:solidFill>
              </a:rPr>
              <a:t>, ?</a:t>
            </a:r>
            <a:r>
              <a:rPr lang="en-US" altLang="en-US" sz="1800" dirty="0" err="1">
                <a:solidFill>
                  <a:schemeClr val="tx1"/>
                </a:solidFill>
              </a:rPr>
              <a:t>h.curv</a:t>
            </a:r>
            <a:r>
              <a:rPr lang="en-US" altLang="en-US" sz="1800" dirty="0">
                <a:solidFill>
                  <a:schemeClr val="tx1"/>
                </a:solidFill>
              </a:rPr>
              <a:t>, ?</a:t>
            </a:r>
            <a:r>
              <a:rPr lang="en-US" altLang="en-US" sz="1800" dirty="0" err="1">
                <a:solidFill>
                  <a:schemeClr val="tx1"/>
                </a:solidFill>
              </a:rPr>
              <a:t>h.sulc</a:t>
            </a:r>
            <a:endParaRPr lang="en-US" altLang="en-US" sz="1800" dirty="0">
              <a:solidFill>
                <a:schemeClr val="tx1"/>
              </a:solidFill>
            </a:endParaRPr>
          </a:p>
        </p:txBody>
      </p:sp>
    </p:spTree>
    <p:extLst>
      <p:ext uri="{BB962C8B-B14F-4D97-AF65-F5344CB8AC3E}">
        <p14:creationId xmlns:p14="http://schemas.microsoft.com/office/powerpoint/2010/main" val="14238455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6572250" y="4906566"/>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r" eaLnBrk="1" hangingPunct="1">
              <a:buClrTx/>
              <a:buFontTx/>
              <a:buNone/>
            </a:pPr>
            <a:fld id="{0F6185E8-8F39-454B-B4E3-013FCD9CB3F2}" type="slidenum">
              <a:rPr lang="en-US" altLang="en-US" sz="1050">
                <a:solidFill>
                  <a:srgbClr val="FFFF66"/>
                </a:solidFill>
              </a:rPr>
              <a:pPr algn="r" eaLnBrk="1" hangingPunct="1">
                <a:buClrTx/>
                <a:buFontTx/>
                <a:buNone/>
              </a:pPr>
              <a:t>59</a:t>
            </a:fld>
            <a:endParaRPr lang="en-US" altLang="en-US" sz="1050">
              <a:solidFill>
                <a:srgbClr val="FFFF66"/>
              </a:solidFill>
            </a:endParaRPr>
          </a:p>
        </p:txBody>
      </p:sp>
      <p:sp>
        <p:nvSpPr>
          <p:cNvPr id="44034" name="Text Box 3"/>
          <p:cNvSpPr txBox="1">
            <a:spLocks noChangeArrowheads="1"/>
          </p:cNvSpPr>
          <p:nvPr/>
        </p:nvSpPr>
        <p:spPr bwMode="auto">
          <a:xfrm>
            <a:off x="1943100" y="-171450"/>
            <a:ext cx="53149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ctr" eaLnBrk="1" hangingPunct="1">
              <a:buClrTx/>
              <a:buFontTx/>
              <a:buNone/>
            </a:pPr>
            <a:r>
              <a:rPr lang="en-US" altLang="en-US" sz="3000" dirty="0">
                <a:solidFill>
                  <a:schemeClr val="tx1"/>
                </a:solidFill>
              </a:rPr>
              <a:t>Upon Completion…</a:t>
            </a:r>
          </a:p>
        </p:txBody>
      </p:sp>
      <p:sp>
        <p:nvSpPr>
          <p:cNvPr id="44035" name="Text Box 4"/>
          <p:cNvSpPr txBox="1">
            <a:spLocks noChangeArrowheads="1"/>
          </p:cNvSpPr>
          <p:nvPr/>
        </p:nvSpPr>
        <p:spPr bwMode="auto">
          <a:xfrm>
            <a:off x="1257300" y="514350"/>
            <a:ext cx="6629400" cy="2566988"/>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spcBef>
                <a:spcPts val="600"/>
              </a:spcBef>
            </a:pPr>
            <a:r>
              <a:rPr lang="en-US" altLang="en-US" dirty="0">
                <a:solidFill>
                  <a:schemeClr val="tx1"/>
                </a:solidFill>
              </a:rPr>
              <a:t>                            </a:t>
            </a:r>
            <a:r>
              <a:rPr lang="en-US" altLang="en-US" dirty="0" smtClean="0">
                <a:solidFill>
                  <a:schemeClr val="tx1"/>
                </a:solidFill>
              </a:rPr>
              <a:t>&lt;</a:t>
            </a:r>
            <a:r>
              <a:rPr lang="en-US" altLang="en-US" dirty="0" err="1" smtClean="0">
                <a:solidFill>
                  <a:schemeClr val="tx1"/>
                </a:solidFill>
              </a:rPr>
              <a:t>subname</a:t>
            </a:r>
            <a:r>
              <a:rPr lang="en-US" altLang="en-US" dirty="0" smtClean="0">
                <a:solidFill>
                  <a:schemeClr val="tx1"/>
                </a:solidFill>
              </a:rPr>
              <a:t>&gt;</a:t>
            </a:r>
            <a:endParaRPr lang="en-US" altLang="en-US" dirty="0">
              <a:solidFill>
                <a:schemeClr val="tx1"/>
              </a:solidFill>
            </a:endParaRPr>
          </a:p>
          <a:p>
            <a:pPr algn="ctr" eaLnBrk="1" hangingPunct="1">
              <a:spcBef>
                <a:spcPts val="600"/>
              </a:spcBef>
            </a:pPr>
            <a:endParaRPr lang="en-US" altLang="en-US" dirty="0">
              <a:solidFill>
                <a:schemeClr val="tx1"/>
              </a:solidFill>
            </a:endParaRPr>
          </a:p>
          <a:p>
            <a:pPr eaLnBrk="1" hangingPunct="1">
              <a:spcBef>
                <a:spcPts val="600"/>
              </a:spcBef>
            </a:pPr>
            <a:r>
              <a:rPr lang="en-US" altLang="en-US" dirty="0">
                <a:solidFill>
                  <a:schemeClr val="tx1"/>
                </a:solidFill>
              </a:rPr>
              <a:t>         scripts   </a:t>
            </a:r>
            <a:r>
              <a:rPr lang="en-US" altLang="en-US" dirty="0" err="1">
                <a:solidFill>
                  <a:schemeClr val="tx1"/>
                </a:solidFill>
              </a:rPr>
              <a:t>mri</a:t>
            </a:r>
            <a:r>
              <a:rPr lang="en-US" altLang="en-US" dirty="0">
                <a:solidFill>
                  <a:schemeClr val="tx1"/>
                </a:solidFill>
              </a:rPr>
              <a:t>    surf      label     stats</a:t>
            </a:r>
          </a:p>
          <a:p>
            <a:pPr algn="ctr" eaLnBrk="1" hangingPunct="1">
              <a:spcBef>
                <a:spcPts val="600"/>
              </a:spcBef>
            </a:pPr>
            <a:endParaRPr lang="en-US" altLang="en-US" dirty="0">
              <a:solidFill>
                <a:schemeClr val="tx1"/>
              </a:solidFill>
            </a:endParaRPr>
          </a:p>
          <a:p>
            <a:pPr algn="ctr" eaLnBrk="1" hangingPunct="1">
              <a:spcBef>
                <a:spcPts val="600"/>
              </a:spcBef>
            </a:pPr>
            <a:r>
              <a:rPr lang="en-US" altLang="en-US" dirty="0">
                <a:solidFill>
                  <a:schemeClr val="tx1"/>
                </a:solidFill>
              </a:rPr>
              <a:t>			     </a:t>
            </a:r>
          </a:p>
        </p:txBody>
      </p:sp>
      <p:sp>
        <p:nvSpPr>
          <p:cNvPr id="44036" name="Line 5"/>
          <p:cNvSpPr>
            <a:spLocks noChangeShapeType="1"/>
          </p:cNvSpPr>
          <p:nvPr/>
        </p:nvSpPr>
        <p:spPr bwMode="auto">
          <a:xfrm>
            <a:off x="4171950" y="8572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4037" name="Line 6"/>
          <p:cNvSpPr>
            <a:spLocks noChangeShapeType="1"/>
          </p:cNvSpPr>
          <p:nvPr/>
        </p:nvSpPr>
        <p:spPr bwMode="auto">
          <a:xfrm>
            <a:off x="2588683" y="1208617"/>
            <a:ext cx="3429000" cy="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38" name="Line 7"/>
          <p:cNvSpPr>
            <a:spLocks noChangeShapeType="1"/>
          </p:cNvSpPr>
          <p:nvPr/>
        </p:nvSpPr>
        <p:spPr bwMode="auto">
          <a:xfrm>
            <a:off x="4972050" y="12001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39" name="Line 8"/>
          <p:cNvSpPr>
            <a:spLocks noChangeShapeType="1"/>
          </p:cNvSpPr>
          <p:nvPr/>
        </p:nvSpPr>
        <p:spPr bwMode="auto">
          <a:xfrm>
            <a:off x="4000500" y="12001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40" name="Line 9"/>
          <p:cNvSpPr>
            <a:spLocks noChangeShapeType="1"/>
          </p:cNvSpPr>
          <p:nvPr/>
        </p:nvSpPr>
        <p:spPr bwMode="auto">
          <a:xfrm>
            <a:off x="3388783" y="1208617"/>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41" name="Line 10"/>
          <p:cNvSpPr>
            <a:spLocks noChangeShapeType="1"/>
          </p:cNvSpPr>
          <p:nvPr/>
        </p:nvSpPr>
        <p:spPr bwMode="auto">
          <a:xfrm>
            <a:off x="2588683" y="1208617"/>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42" name="Line 12"/>
          <p:cNvSpPr>
            <a:spLocks noChangeShapeType="1"/>
          </p:cNvSpPr>
          <p:nvPr/>
        </p:nvSpPr>
        <p:spPr bwMode="auto">
          <a:xfrm>
            <a:off x="6000750" y="12001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pic>
        <p:nvPicPr>
          <p:cNvPr id="44043" name="Picture 3" descr="lh"/>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465" b="95070" l="3548" r="97118"/>
                    </a14:imgEffect>
                  </a14:imgLayer>
                </a14:imgProps>
              </a:ext>
              <a:ext uri="{28A0092B-C50C-407E-A947-70E740481C1C}">
                <a14:useLocalDpi xmlns:a14="http://schemas.microsoft.com/office/drawing/2010/main" val="0"/>
              </a:ext>
            </a:extLst>
          </a:blip>
          <a:srcRect/>
          <a:stretch>
            <a:fillRect/>
          </a:stretch>
        </p:blipFill>
        <p:spPr bwMode="auto">
          <a:xfrm>
            <a:off x="2632472" y="2115741"/>
            <a:ext cx="1657350" cy="104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3" descr="lh"/>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5423" l="2661" r="99557"/>
                    </a14:imgEffect>
                  </a14:imgLayer>
                </a14:imgProps>
              </a:ext>
              <a:ext uri="{28A0092B-C50C-407E-A947-70E740481C1C}">
                <a14:useLocalDpi xmlns:a14="http://schemas.microsoft.com/office/drawing/2010/main" val="0"/>
              </a:ext>
            </a:extLst>
          </a:blip>
          <a:srcRect/>
          <a:stretch>
            <a:fillRect/>
          </a:stretch>
        </p:blipFill>
        <p:spPr bwMode="auto">
          <a:xfrm>
            <a:off x="2632472" y="3455194"/>
            <a:ext cx="1657350" cy="104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4" descr="bert"/>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232" b="66455" l="20066" r="89803"/>
                    </a14:imgEffect>
                  </a14:imgLayer>
                </a14:imgProps>
              </a:ext>
              <a:ext uri="{28A0092B-C50C-407E-A947-70E740481C1C}">
                <a14:useLocalDpi xmlns:a14="http://schemas.microsoft.com/office/drawing/2010/main" val="0"/>
              </a:ext>
            </a:extLst>
          </a:blip>
          <a:srcRect l="18474" t="25793" r="10579" b="33424"/>
          <a:stretch>
            <a:fillRect/>
          </a:stretch>
        </p:blipFill>
        <p:spPr bwMode="auto">
          <a:xfrm>
            <a:off x="4992292" y="2202657"/>
            <a:ext cx="1583531" cy="9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6" name="Picture 4" descr="bert"/>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1940" b="67886" l="11678" r="85691"/>
                    </a14:imgEffect>
                  </a14:imgLayer>
                </a14:imgProps>
              </a:ext>
              <a:ext uri="{28A0092B-C50C-407E-A947-70E740481C1C}">
                <a14:useLocalDpi xmlns:a14="http://schemas.microsoft.com/office/drawing/2010/main" val="0"/>
              </a:ext>
            </a:extLst>
          </a:blip>
          <a:srcRect l="10579" t="25793" r="18474" b="33424"/>
          <a:stretch>
            <a:fillRect/>
          </a:stretch>
        </p:blipFill>
        <p:spPr bwMode="auto">
          <a:xfrm>
            <a:off x="4992292" y="3475435"/>
            <a:ext cx="1583531" cy="9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Text Box 18"/>
          <p:cNvSpPr txBox="1">
            <a:spLocks noChangeArrowheads="1"/>
          </p:cNvSpPr>
          <p:nvPr/>
        </p:nvSpPr>
        <p:spPr bwMode="auto">
          <a:xfrm>
            <a:off x="2778707" y="3104444"/>
            <a:ext cx="1444369"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lh.aparc.annot</a:t>
            </a:r>
            <a:endParaRPr lang="en-US" altLang="en-US" sz="1800" dirty="0">
              <a:solidFill>
                <a:schemeClr val="tx1"/>
              </a:solidFill>
            </a:endParaRPr>
          </a:p>
        </p:txBody>
      </p:sp>
      <p:sp>
        <p:nvSpPr>
          <p:cNvPr id="44048" name="Text Box 19"/>
          <p:cNvSpPr txBox="1">
            <a:spLocks noChangeArrowheads="1"/>
          </p:cNvSpPr>
          <p:nvPr/>
        </p:nvSpPr>
        <p:spPr bwMode="auto">
          <a:xfrm>
            <a:off x="2743900" y="4395566"/>
            <a:ext cx="1457193"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err="1">
                <a:solidFill>
                  <a:schemeClr val="tx1"/>
                </a:solidFill>
              </a:rPr>
              <a:t>rh.aparc.annot</a:t>
            </a:r>
            <a:endParaRPr lang="en-US" altLang="en-US" sz="1800" dirty="0">
              <a:solidFill>
                <a:schemeClr val="tx1"/>
              </a:solidFill>
            </a:endParaRPr>
          </a:p>
        </p:txBody>
      </p:sp>
      <p:sp>
        <p:nvSpPr>
          <p:cNvPr id="44049" name="Text Box 20"/>
          <p:cNvSpPr txBox="1">
            <a:spLocks noChangeArrowheads="1"/>
          </p:cNvSpPr>
          <p:nvPr/>
        </p:nvSpPr>
        <p:spPr bwMode="auto">
          <a:xfrm>
            <a:off x="4723015" y="3104444"/>
            <a:ext cx="2156102"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a:solidFill>
                  <a:schemeClr val="tx1"/>
                </a:solidFill>
              </a:rPr>
              <a:t>lh.aparc.a2009s.annot</a:t>
            </a:r>
          </a:p>
        </p:txBody>
      </p:sp>
      <p:sp>
        <p:nvSpPr>
          <p:cNvPr id="44050" name="Text Box 21"/>
          <p:cNvSpPr txBox="1">
            <a:spLocks noChangeArrowheads="1"/>
          </p:cNvSpPr>
          <p:nvPr/>
        </p:nvSpPr>
        <p:spPr bwMode="auto">
          <a:xfrm>
            <a:off x="4710191" y="4395566"/>
            <a:ext cx="2168926"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dirty="0">
                <a:solidFill>
                  <a:schemeClr val="tx1"/>
                </a:solidFill>
              </a:rPr>
              <a:t>rh.aparc.a2009s.annot</a:t>
            </a:r>
          </a:p>
        </p:txBody>
      </p:sp>
      <p:sp>
        <p:nvSpPr>
          <p:cNvPr id="44051" name="Line 22"/>
          <p:cNvSpPr>
            <a:spLocks noChangeShapeType="1"/>
          </p:cNvSpPr>
          <p:nvPr/>
        </p:nvSpPr>
        <p:spPr bwMode="auto">
          <a:xfrm>
            <a:off x="4972050" y="17716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solidFill>
                <a:schemeClr val="tx1"/>
              </a:solidFill>
            </a:endParaRPr>
          </a:p>
        </p:txBody>
      </p:sp>
      <p:sp>
        <p:nvSpPr>
          <p:cNvPr id="44052" name="Text Box 23"/>
          <p:cNvSpPr txBox="1">
            <a:spLocks noChangeArrowheads="1"/>
          </p:cNvSpPr>
          <p:nvPr/>
        </p:nvSpPr>
        <p:spPr bwMode="auto">
          <a:xfrm>
            <a:off x="2343150" y="4743450"/>
            <a:ext cx="2361286"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b="1" dirty="0" err="1">
                <a:solidFill>
                  <a:schemeClr val="tx1"/>
                </a:solidFill>
              </a:rPr>
              <a:t>Desikan</a:t>
            </a:r>
            <a:r>
              <a:rPr lang="en-US" altLang="en-US" sz="1800" b="1" dirty="0">
                <a:solidFill>
                  <a:schemeClr val="tx1"/>
                </a:solidFill>
              </a:rPr>
              <a:t>/</a:t>
            </a:r>
            <a:r>
              <a:rPr lang="en-US" altLang="en-US" sz="1800" b="1" dirty="0" err="1">
                <a:solidFill>
                  <a:schemeClr val="tx1"/>
                </a:solidFill>
              </a:rPr>
              <a:t>Killiany</a:t>
            </a:r>
            <a:r>
              <a:rPr lang="en-US" altLang="en-US" sz="1800" b="1" dirty="0">
                <a:solidFill>
                  <a:schemeClr val="tx1"/>
                </a:solidFill>
              </a:rPr>
              <a:t> Atlas</a:t>
            </a:r>
          </a:p>
        </p:txBody>
      </p:sp>
      <p:sp>
        <p:nvSpPr>
          <p:cNvPr id="44053" name="Text Box 24"/>
          <p:cNvSpPr txBox="1">
            <a:spLocks noChangeArrowheads="1"/>
          </p:cNvSpPr>
          <p:nvPr/>
        </p:nvSpPr>
        <p:spPr bwMode="auto">
          <a:xfrm>
            <a:off x="5003006" y="4743450"/>
            <a:ext cx="1655965"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buClrTx/>
              <a:buFontTx/>
              <a:buNone/>
            </a:pPr>
            <a:r>
              <a:rPr lang="en-US" altLang="en-US" sz="1800" b="1" dirty="0" err="1">
                <a:solidFill>
                  <a:schemeClr val="tx1"/>
                </a:solidFill>
              </a:rPr>
              <a:t>Destrieux</a:t>
            </a:r>
            <a:r>
              <a:rPr lang="en-US" altLang="en-US" sz="1800" b="1" dirty="0">
                <a:solidFill>
                  <a:schemeClr val="tx1"/>
                </a:solidFill>
              </a:rPr>
              <a:t> Atlas</a:t>
            </a:r>
          </a:p>
        </p:txBody>
      </p:sp>
    </p:spTree>
    <p:extLst>
      <p:ext uri="{BB962C8B-B14F-4D97-AF65-F5344CB8AC3E}">
        <p14:creationId xmlns:p14="http://schemas.microsoft.com/office/powerpoint/2010/main" val="14510527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9"/>
        <p:cNvGrpSpPr/>
        <p:nvPr/>
      </p:nvGrpSpPr>
      <p:grpSpPr>
        <a:xfrm>
          <a:off x="0" y="0"/>
          <a:ext cx="0" cy="0"/>
          <a:chOff x="0" y="0"/>
          <a:chExt cx="0" cy="0"/>
        </a:xfrm>
      </p:grpSpPr>
      <p:pic>
        <p:nvPicPr>
          <p:cNvPr id="60" name="Shape 60"/>
          <p:cNvPicPr preferRelativeResize="0"/>
          <p:nvPr/>
        </p:nvPicPr>
        <p:blipFill rotWithShape="1">
          <a:blip r:embed="rId3">
            <a:alphaModFix/>
          </a:blip>
          <a:srcRect l="26433" r="27411"/>
          <a:stretch/>
        </p:blipFill>
        <p:spPr>
          <a:xfrm>
            <a:off x="2461837" y="285750"/>
            <a:ext cx="4220323" cy="45720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1943100" y="-171450"/>
            <a:ext cx="53149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algn="ctr" eaLnBrk="1" hangingPunct="1">
              <a:buClrTx/>
              <a:buFontTx/>
              <a:buNone/>
            </a:pPr>
            <a:r>
              <a:rPr lang="en-US" altLang="en-US" sz="3000" dirty="0">
                <a:solidFill>
                  <a:schemeClr val="tx1"/>
                </a:solidFill>
              </a:rPr>
              <a:t>Upon Completion…</a:t>
            </a:r>
          </a:p>
        </p:txBody>
      </p:sp>
      <p:sp>
        <p:nvSpPr>
          <p:cNvPr id="46083" name="Text Box 4"/>
          <p:cNvSpPr txBox="1">
            <a:spLocks noChangeArrowheads="1"/>
          </p:cNvSpPr>
          <p:nvPr/>
        </p:nvSpPr>
        <p:spPr bwMode="auto">
          <a:xfrm>
            <a:off x="1257300" y="571500"/>
            <a:ext cx="66294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MS PGothic" charset="-128"/>
              </a:defRPr>
            </a:lvl9pPr>
          </a:lstStyle>
          <a:p>
            <a:pPr eaLnBrk="1" hangingPunct="1">
              <a:spcBef>
                <a:spcPts val="600"/>
              </a:spcBef>
            </a:pPr>
            <a:r>
              <a:rPr lang="en-US" altLang="en-US" dirty="0">
                <a:solidFill>
                  <a:schemeClr val="tx1"/>
                </a:solidFill>
              </a:rPr>
              <a:t>                            </a:t>
            </a:r>
            <a:r>
              <a:rPr lang="en-US" altLang="en-US" dirty="0" smtClean="0">
                <a:solidFill>
                  <a:schemeClr val="tx1"/>
                </a:solidFill>
              </a:rPr>
              <a:t>&lt;</a:t>
            </a:r>
            <a:r>
              <a:rPr lang="en-US" altLang="en-US" dirty="0" err="1" smtClean="0">
                <a:solidFill>
                  <a:schemeClr val="tx1"/>
                </a:solidFill>
              </a:rPr>
              <a:t>subname</a:t>
            </a:r>
            <a:r>
              <a:rPr lang="en-US" altLang="en-US" dirty="0" smtClean="0">
                <a:solidFill>
                  <a:schemeClr val="tx1"/>
                </a:solidFill>
              </a:rPr>
              <a:t>&gt;</a:t>
            </a:r>
            <a:endParaRPr lang="en-US" altLang="en-US" dirty="0">
              <a:solidFill>
                <a:schemeClr val="tx1"/>
              </a:solidFill>
            </a:endParaRPr>
          </a:p>
          <a:p>
            <a:pPr algn="ctr" eaLnBrk="1" hangingPunct="1">
              <a:spcBef>
                <a:spcPts val="600"/>
              </a:spcBef>
            </a:pPr>
            <a:endParaRPr lang="en-US" altLang="en-US" dirty="0">
              <a:solidFill>
                <a:schemeClr val="tx1"/>
              </a:solidFill>
            </a:endParaRPr>
          </a:p>
          <a:p>
            <a:pPr eaLnBrk="1" hangingPunct="1">
              <a:spcBef>
                <a:spcPts val="600"/>
              </a:spcBef>
            </a:pPr>
            <a:r>
              <a:rPr lang="en-US" altLang="en-US" dirty="0">
                <a:solidFill>
                  <a:schemeClr val="tx1"/>
                </a:solidFill>
              </a:rPr>
              <a:t>         scripts   </a:t>
            </a:r>
            <a:r>
              <a:rPr lang="en-US" altLang="en-US" dirty="0" err="1">
                <a:solidFill>
                  <a:schemeClr val="tx1"/>
                </a:solidFill>
              </a:rPr>
              <a:t>mri</a:t>
            </a:r>
            <a:r>
              <a:rPr lang="en-US" altLang="en-US" dirty="0">
                <a:solidFill>
                  <a:schemeClr val="tx1"/>
                </a:solidFill>
              </a:rPr>
              <a:t>    surf      label     stats</a:t>
            </a:r>
          </a:p>
          <a:p>
            <a:pPr algn="ctr" eaLnBrk="1" hangingPunct="1">
              <a:spcBef>
                <a:spcPts val="600"/>
              </a:spcBef>
            </a:pPr>
            <a:endParaRPr lang="en-US" altLang="en-US" dirty="0">
              <a:solidFill>
                <a:schemeClr val="tx1"/>
              </a:solidFill>
            </a:endParaRPr>
          </a:p>
          <a:p>
            <a:pPr algn="ctr" eaLnBrk="1" hangingPunct="1">
              <a:spcBef>
                <a:spcPts val="600"/>
              </a:spcBef>
            </a:pPr>
            <a:r>
              <a:rPr lang="en-US" altLang="en-US" dirty="0">
                <a:solidFill>
                  <a:schemeClr val="tx1"/>
                </a:solidFill>
              </a:rPr>
              <a:t>			     </a:t>
            </a:r>
          </a:p>
        </p:txBody>
      </p:sp>
      <p:sp>
        <p:nvSpPr>
          <p:cNvPr id="46084" name="Line 5"/>
          <p:cNvSpPr>
            <a:spLocks noChangeShapeType="1"/>
          </p:cNvSpPr>
          <p:nvPr/>
        </p:nvSpPr>
        <p:spPr bwMode="auto">
          <a:xfrm>
            <a:off x="4171950" y="9144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85" name="Line 6"/>
          <p:cNvSpPr>
            <a:spLocks noChangeShapeType="1"/>
          </p:cNvSpPr>
          <p:nvPr/>
        </p:nvSpPr>
        <p:spPr bwMode="auto">
          <a:xfrm>
            <a:off x="2571750" y="1257300"/>
            <a:ext cx="3429000" cy="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86" name="Line 7"/>
          <p:cNvSpPr>
            <a:spLocks noChangeShapeType="1"/>
          </p:cNvSpPr>
          <p:nvPr/>
        </p:nvSpPr>
        <p:spPr bwMode="auto">
          <a:xfrm>
            <a:off x="4972050" y="12573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87" name="Line 8"/>
          <p:cNvSpPr>
            <a:spLocks noChangeShapeType="1"/>
          </p:cNvSpPr>
          <p:nvPr/>
        </p:nvSpPr>
        <p:spPr bwMode="auto">
          <a:xfrm>
            <a:off x="4000500" y="12573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88" name="Line 9"/>
          <p:cNvSpPr>
            <a:spLocks noChangeShapeType="1"/>
          </p:cNvSpPr>
          <p:nvPr/>
        </p:nvSpPr>
        <p:spPr bwMode="auto">
          <a:xfrm>
            <a:off x="3371850" y="12573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89" name="Line 10"/>
          <p:cNvSpPr>
            <a:spLocks noChangeShapeType="1"/>
          </p:cNvSpPr>
          <p:nvPr/>
        </p:nvSpPr>
        <p:spPr bwMode="auto">
          <a:xfrm>
            <a:off x="2571750" y="12573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90" name="Line 11"/>
          <p:cNvSpPr>
            <a:spLocks noChangeShapeType="1"/>
          </p:cNvSpPr>
          <p:nvPr/>
        </p:nvSpPr>
        <p:spPr bwMode="auto">
          <a:xfrm>
            <a:off x="6000750" y="125730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91" name="Line 20"/>
          <p:cNvSpPr>
            <a:spLocks noChangeShapeType="1"/>
          </p:cNvSpPr>
          <p:nvPr/>
        </p:nvSpPr>
        <p:spPr bwMode="auto">
          <a:xfrm>
            <a:off x="6000750" y="1885950"/>
            <a:ext cx="1191" cy="342900"/>
          </a:xfrm>
          <a:prstGeom prst="line">
            <a:avLst/>
          </a:prstGeom>
          <a:noFill/>
          <a:ln w="2844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sz="1050"/>
          </a:p>
        </p:txBody>
      </p:sp>
      <p:sp>
        <p:nvSpPr>
          <p:cNvPr id="46092" name="Text Box 10"/>
          <p:cNvSpPr txBox="1">
            <a:spLocks noChangeArrowheads="1"/>
          </p:cNvSpPr>
          <p:nvPr/>
        </p:nvSpPr>
        <p:spPr bwMode="auto">
          <a:xfrm>
            <a:off x="1322917" y="2228850"/>
            <a:ext cx="6303329" cy="19389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bg1"/>
                </a:solidFill>
                <a:latin typeface="Times New Roman" charset="0"/>
                <a:ea typeface="MS PGothic" charset="-128"/>
              </a:defRPr>
            </a:lvl1pPr>
            <a:lvl2pPr eaLnBrk="0" hangingPunct="0">
              <a:defRPr sz="2400">
                <a:solidFill>
                  <a:schemeClr val="bg1"/>
                </a:solidFill>
                <a:latin typeface="Times New Roman" charset="0"/>
                <a:ea typeface="MS PGothic" charset="-128"/>
              </a:defRPr>
            </a:lvl2pPr>
            <a:lvl3pPr eaLnBrk="0" hangingPunct="0">
              <a:defRPr sz="2400">
                <a:solidFill>
                  <a:schemeClr val="bg1"/>
                </a:solidFill>
                <a:latin typeface="Times New Roman" charset="0"/>
                <a:ea typeface="MS PGothic" charset="-128"/>
              </a:defRPr>
            </a:lvl3pPr>
            <a:lvl4pPr eaLnBrk="0" hangingPunct="0">
              <a:defRPr sz="2400">
                <a:solidFill>
                  <a:schemeClr val="bg1"/>
                </a:solidFill>
                <a:latin typeface="Times New Roman" charset="0"/>
                <a:ea typeface="MS PGothic" charset="-128"/>
              </a:defRPr>
            </a:lvl4pPr>
            <a:lvl5pPr eaLnBrk="0" hangingPunct="0">
              <a:defRPr sz="2400">
                <a:solidFill>
                  <a:schemeClr val="bg1"/>
                </a:solidFill>
                <a:latin typeface="Times New Roman" charset="0"/>
                <a:ea typeface="MS PGothic" charset="-128"/>
              </a:defRPr>
            </a:lvl5pPr>
            <a:lvl6pPr marL="2514600" indent="-228600" eaLnBrk="0" fontAlgn="base" hangingPunct="0">
              <a:spcBef>
                <a:spcPct val="0"/>
              </a:spcBef>
              <a:spcAft>
                <a:spcPct val="0"/>
              </a:spcAft>
              <a:buClr>
                <a:srgbClr val="000000"/>
              </a:buClr>
              <a:buSzPct val="100000"/>
              <a:buFont typeface="Times New Roman" charset="0"/>
              <a:defRPr sz="2400">
                <a:solidFill>
                  <a:schemeClr val="bg1"/>
                </a:solidFill>
                <a:latin typeface="Times New Roman" charset="0"/>
                <a:ea typeface="MS PGothic" charset="-128"/>
              </a:defRPr>
            </a:lvl6pPr>
            <a:lvl7pPr marL="2971800" indent="-228600" eaLnBrk="0" fontAlgn="base" hangingPunct="0">
              <a:spcBef>
                <a:spcPct val="0"/>
              </a:spcBef>
              <a:spcAft>
                <a:spcPct val="0"/>
              </a:spcAft>
              <a:buClr>
                <a:srgbClr val="000000"/>
              </a:buClr>
              <a:buSzPct val="100000"/>
              <a:buFont typeface="Times New Roman" charset="0"/>
              <a:defRPr sz="2400">
                <a:solidFill>
                  <a:schemeClr val="bg1"/>
                </a:solidFill>
                <a:latin typeface="Times New Roman" charset="0"/>
                <a:ea typeface="MS PGothic" charset="-128"/>
              </a:defRPr>
            </a:lvl7pPr>
            <a:lvl8pPr marL="3429000" indent="-228600" eaLnBrk="0" fontAlgn="base" hangingPunct="0">
              <a:spcBef>
                <a:spcPct val="0"/>
              </a:spcBef>
              <a:spcAft>
                <a:spcPct val="0"/>
              </a:spcAft>
              <a:buClr>
                <a:srgbClr val="000000"/>
              </a:buClr>
              <a:buSzPct val="100000"/>
              <a:buFont typeface="Times New Roman" charset="0"/>
              <a:defRPr sz="2400">
                <a:solidFill>
                  <a:schemeClr val="bg1"/>
                </a:solidFill>
                <a:latin typeface="Times New Roman" charset="0"/>
                <a:ea typeface="MS PGothic" charset="-128"/>
              </a:defRPr>
            </a:lvl8pPr>
            <a:lvl9pPr marL="3886200" indent="-228600" eaLnBrk="0" fontAlgn="base" hangingPunct="0">
              <a:spcBef>
                <a:spcPct val="0"/>
              </a:spcBef>
              <a:spcAft>
                <a:spcPct val="0"/>
              </a:spcAft>
              <a:buClr>
                <a:srgbClr val="000000"/>
              </a:buClr>
              <a:buSzPct val="100000"/>
              <a:buFont typeface="Times New Roman" charset="0"/>
              <a:defRPr sz="2400">
                <a:solidFill>
                  <a:schemeClr val="bg1"/>
                </a:solidFill>
                <a:latin typeface="Times New Roman" charset="0"/>
                <a:ea typeface="MS PGothic" charset="-128"/>
              </a:defRPr>
            </a:lvl9pPr>
          </a:lstStyle>
          <a:p>
            <a:pPr defTabSz="685800" eaLnBrk="1" hangingPunct="1"/>
            <a:r>
              <a:rPr lang="en-US" altLang="en-US" sz="2000" b="1" dirty="0" err="1">
                <a:solidFill>
                  <a:schemeClr val="tx1"/>
                </a:solidFill>
              </a:rPr>
              <a:t>aseg.stats</a:t>
            </a:r>
            <a:r>
              <a:rPr lang="en-US" altLang="en-US" sz="2000" dirty="0">
                <a:solidFill>
                  <a:schemeClr val="tx1"/>
                </a:solidFill>
              </a:rPr>
              <a:t> – subcortical volumetric stats</a:t>
            </a:r>
          </a:p>
          <a:p>
            <a:pPr defTabSz="685800" eaLnBrk="1" hangingPunct="1"/>
            <a:r>
              <a:rPr lang="en-US" altLang="en-US" sz="2000" b="1" dirty="0" err="1">
                <a:solidFill>
                  <a:schemeClr val="tx1"/>
                </a:solidFill>
              </a:rPr>
              <a:t>wmparc.stats</a:t>
            </a:r>
            <a:r>
              <a:rPr lang="en-US" altLang="en-US" sz="2000" dirty="0">
                <a:solidFill>
                  <a:schemeClr val="tx1"/>
                </a:solidFill>
              </a:rPr>
              <a:t> – white matter segmentation volumetric stats</a:t>
            </a:r>
          </a:p>
          <a:p>
            <a:pPr defTabSz="685800" eaLnBrk="1" hangingPunct="1"/>
            <a:r>
              <a:rPr lang="en-US" altLang="en-US" sz="2000" b="1" dirty="0" err="1">
                <a:solidFill>
                  <a:schemeClr val="tx1"/>
                </a:solidFill>
              </a:rPr>
              <a:t>lh.aparc.stats</a:t>
            </a:r>
            <a:r>
              <a:rPr lang="en-US" altLang="en-US" sz="2000" dirty="0">
                <a:solidFill>
                  <a:schemeClr val="tx1"/>
                </a:solidFill>
              </a:rPr>
              <a:t> – left hemi </a:t>
            </a:r>
            <a:r>
              <a:rPr lang="en-US" altLang="en-US" sz="2000" dirty="0" err="1">
                <a:solidFill>
                  <a:schemeClr val="tx1"/>
                </a:solidFill>
              </a:rPr>
              <a:t>Desikan</a:t>
            </a:r>
            <a:r>
              <a:rPr lang="en-US" altLang="en-US" sz="2000" dirty="0">
                <a:solidFill>
                  <a:schemeClr val="tx1"/>
                </a:solidFill>
              </a:rPr>
              <a:t>/</a:t>
            </a:r>
            <a:r>
              <a:rPr lang="en-US" altLang="en-US" sz="2000" dirty="0" err="1">
                <a:solidFill>
                  <a:schemeClr val="tx1"/>
                </a:solidFill>
              </a:rPr>
              <a:t>Killiany</a:t>
            </a:r>
            <a:r>
              <a:rPr lang="en-US" altLang="en-US" sz="2000" dirty="0">
                <a:solidFill>
                  <a:schemeClr val="tx1"/>
                </a:solidFill>
              </a:rPr>
              <a:t> surface stats</a:t>
            </a:r>
          </a:p>
          <a:p>
            <a:pPr defTabSz="685800" eaLnBrk="1" hangingPunct="1"/>
            <a:r>
              <a:rPr lang="en-US" altLang="en-US" sz="2000" b="1" dirty="0" err="1">
                <a:solidFill>
                  <a:schemeClr val="tx1"/>
                </a:solidFill>
              </a:rPr>
              <a:t>rh.aparc.stats</a:t>
            </a:r>
            <a:r>
              <a:rPr lang="en-US" altLang="en-US" sz="2000" dirty="0">
                <a:solidFill>
                  <a:schemeClr val="tx1"/>
                </a:solidFill>
              </a:rPr>
              <a:t> – right hemi </a:t>
            </a:r>
            <a:r>
              <a:rPr lang="en-US" altLang="en-US" sz="2000" dirty="0" err="1">
                <a:solidFill>
                  <a:schemeClr val="tx1"/>
                </a:solidFill>
              </a:rPr>
              <a:t>Desikan</a:t>
            </a:r>
            <a:r>
              <a:rPr lang="en-US" altLang="en-US" sz="2000" dirty="0">
                <a:solidFill>
                  <a:schemeClr val="tx1"/>
                </a:solidFill>
              </a:rPr>
              <a:t>/</a:t>
            </a:r>
            <a:r>
              <a:rPr lang="en-US" altLang="en-US" sz="2000" dirty="0" err="1">
                <a:solidFill>
                  <a:schemeClr val="tx1"/>
                </a:solidFill>
              </a:rPr>
              <a:t>Killiany</a:t>
            </a:r>
            <a:r>
              <a:rPr lang="en-US" altLang="en-US" sz="2000" dirty="0">
                <a:solidFill>
                  <a:schemeClr val="tx1"/>
                </a:solidFill>
              </a:rPr>
              <a:t> surface stats</a:t>
            </a:r>
          </a:p>
          <a:p>
            <a:pPr defTabSz="685800" eaLnBrk="1" hangingPunct="1"/>
            <a:r>
              <a:rPr lang="en-US" altLang="en-US" sz="2000" b="1" dirty="0">
                <a:solidFill>
                  <a:schemeClr val="tx1"/>
                </a:solidFill>
              </a:rPr>
              <a:t>lh.aparc.a2009.stats</a:t>
            </a:r>
            <a:r>
              <a:rPr lang="en-US" altLang="en-US" sz="2000" dirty="0">
                <a:solidFill>
                  <a:schemeClr val="tx1"/>
                </a:solidFill>
              </a:rPr>
              <a:t> – left hemi </a:t>
            </a:r>
            <a:r>
              <a:rPr lang="en-US" altLang="en-US" sz="2000" dirty="0" err="1">
                <a:solidFill>
                  <a:schemeClr val="tx1"/>
                </a:solidFill>
              </a:rPr>
              <a:t>Destrieux</a:t>
            </a:r>
            <a:r>
              <a:rPr lang="en-US" altLang="en-US" sz="2000" dirty="0">
                <a:solidFill>
                  <a:schemeClr val="tx1"/>
                </a:solidFill>
              </a:rPr>
              <a:t> </a:t>
            </a:r>
          </a:p>
          <a:p>
            <a:pPr defTabSz="685800" eaLnBrk="1" hangingPunct="1"/>
            <a:r>
              <a:rPr lang="en-US" altLang="en-US" sz="2000" b="1" dirty="0">
                <a:solidFill>
                  <a:schemeClr val="tx1"/>
                </a:solidFill>
              </a:rPr>
              <a:t>rh.aparc.a2009.stats</a:t>
            </a:r>
            <a:r>
              <a:rPr lang="en-US" altLang="en-US" sz="2000" dirty="0">
                <a:solidFill>
                  <a:schemeClr val="tx1"/>
                </a:solidFill>
              </a:rPr>
              <a:t> – right hemi </a:t>
            </a:r>
            <a:r>
              <a:rPr lang="en-US" altLang="en-US" sz="2000" dirty="0" err="1">
                <a:solidFill>
                  <a:schemeClr val="tx1"/>
                </a:solidFill>
              </a:rPr>
              <a:t>Destrieux</a:t>
            </a:r>
            <a:r>
              <a:rPr lang="en-US" altLang="en-US" sz="2000" dirty="0">
                <a:solidFill>
                  <a:schemeClr val="tx1"/>
                </a:solidFill>
              </a:rPr>
              <a:t> </a:t>
            </a:r>
          </a:p>
        </p:txBody>
      </p:sp>
      <p:sp>
        <p:nvSpPr>
          <p:cNvPr id="46093" name="Rectangle 24"/>
          <p:cNvSpPr>
            <a:spLocks noChangeArrowheads="1"/>
          </p:cNvSpPr>
          <p:nvPr/>
        </p:nvSpPr>
        <p:spPr bwMode="auto">
          <a:xfrm>
            <a:off x="1670303" y="4266039"/>
            <a:ext cx="50032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dirty="0">
                <a:solidFill>
                  <a:schemeClr val="tx1"/>
                </a:solidFill>
              </a:rPr>
              <a:t>stats files are text files with summary information, </a:t>
            </a:r>
            <a:r>
              <a:rPr lang="en-US" altLang="en-US" sz="1600" dirty="0" err="1">
                <a:solidFill>
                  <a:schemeClr val="tx1"/>
                </a:solidFill>
              </a:rPr>
              <a:t>eg</a:t>
            </a:r>
            <a:r>
              <a:rPr lang="en-US" altLang="en-US" sz="1600" dirty="0">
                <a:solidFill>
                  <a:schemeClr val="tx1"/>
                </a:solidFill>
              </a:rPr>
              <a:t>:</a:t>
            </a:r>
          </a:p>
          <a:p>
            <a:r>
              <a:rPr lang="en-US" altLang="en-US" sz="1600" dirty="0">
                <a:solidFill>
                  <a:schemeClr val="tx1"/>
                </a:solidFill>
              </a:rPr>
              <a:t>   volume of left amygdala</a:t>
            </a:r>
          </a:p>
          <a:p>
            <a:r>
              <a:rPr lang="en-US" altLang="en-US" sz="1600" dirty="0">
                <a:solidFill>
                  <a:schemeClr val="tx1"/>
                </a:solidFill>
              </a:rPr>
              <a:t>   average thickness in superior temporal gyrus</a:t>
            </a:r>
          </a:p>
        </p:txBody>
      </p:sp>
    </p:spTree>
    <p:extLst>
      <p:ext uri="{BB962C8B-B14F-4D97-AF65-F5344CB8AC3E}">
        <p14:creationId xmlns:p14="http://schemas.microsoft.com/office/powerpoint/2010/main" val="12741712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6. Generate Statistics Files</a:t>
            </a:r>
            <a:endParaRPr lang="en-US" b="1" dirty="0"/>
          </a:p>
        </p:txBody>
      </p:sp>
      <p:sp>
        <p:nvSpPr>
          <p:cNvPr id="3" name="Text Placeholder 2"/>
          <p:cNvSpPr>
            <a:spLocks noGrp="1"/>
          </p:cNvSpPr>
          <p:nvPr>
            <p:ph type="body" idx="1"/>
          </p:nvPr>
        </p:nvSpPr>
        <p:spPr/>
        <p:txBody>
          <a:bodyPr/>
          <a:lstStyle/>
          <a:p>
            <a:r>
              <a:rPr lang="en-US" dirty="0" err="1" smtClean="0"/>
              <a:t>FreeSurfer</a:t>
            </a:r>
            <a:r>
              <a:rPr lang="en-US" dirty="0" smtClean="0"/>
              <a:t> generates ROI statistics using the different atlases that are packaged with the software.  The ROI statistics across subjects can be collected and appended into a single data file using the FS-stats command.</a:t>
            </a:r>
          </a:p>
          <a:p>
            <a:endParaRPr lang="en-US" dirty="0"/>
          </a:p>
          <a:p>
            <a:endParaRPr lang="en-US" dirty="0" smtClean="0"/>
          </a:p>
          <a:p>
            <a:r>
              <a:rPr lang="en-US" dirty="0" smtClean="0"/>
              <a:t>This command can be quite flexible. Check the usage for more info.</a:t>
            </a:r>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289768578"/>
              </p:ext>
            </p:extLst>
          </p:nvPr>
        </p:nvGraphicFramePr>
        <p:xfrm>
          <a:off x="495063" y="2675255"/>
          <a:ext cx="8309724" cy="370840"/>
        </p:xfrm>
        <a:graphic>
          <a:graphicData uri="http://schemas.openxmlformats.org/drawingml/2006/table">
            <a:tbl>
              <a:tblPr firstRow="1" bandRow="1">
                <a:tableStyleId>{2D5ABB26-0587-4C30-8999-92F81FD0307C}</a:tableStyleId>
              </a:tblPr>
              <a:tblGrid>
                <a:gridCol w="8309724"/>
              </a:tblGrid>
              <a:tr h="370840">
                <a:tc>
                  <a:txBody>
                    <a:bodyPr/>
                    <a:lstStyle/>
                    <a:p>
                      <a:r>
                        <a:rPr lang="en-US" b="1" baseline="0" dirty="0" smtClean="0">
                          <a:solidFill>
                            <a:schemeClr val="tx1"/>
                          </a:solidFill>
                        </a:rPr>
                        <a:t>👾 FS-stats</a:t>
                      </a:r>
                      <a:endParaRPr lang="en-US" b="1"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616966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Questions?</a:t>
            </a:r>
            <a:endParaRPr lang="en-US" b="1" dirty="0"/>
          </a:p>
        </p:txBody>
      </p:sp>
      <p:sp>
        <p:nvSpPr>
          <p:cNvPr id="3" name="Text Placeholder 2"/>
          <p:cNvSpPr>
            <a:spLocks noGrp="1"/>
          </p:cNvSpPr>
          <p:nvPr>
            <p:ph type="body" idx="1"/>
          </p:nvPr>
        </p:nvSpPr>
        <p:spPr/>
        <p:txBody>
          <a:bodyPr/>
          <a:lstStyle/>
          <a:p>
            <a:r>
              <a:rPr lang="en-US" dirty="0" smtClean="0"/>
              <a:t>Take the remaining time to explore on your own!</a:t>
            </a:r>
            <a:endParaRPr lang="en-US" dirty="0"/>
          </a:p>
        </p:txBody>
      </p:sp>
      <p:cxnSp>
        <p:nvCxnSpPr>
          <p:cNvPr id="4" name="Straight Connector 3"/>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62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US" b="1" dirty="0" smtClean="0"/>
              <a:t>What is </a:t>
            </a:r>
            <a:r>
              <a:rPr lang="en-US" b="1" dirty="0" err="1" smtClean="0"/>
              <a:t>FreeSurfer</a:t>
            </a:r>
            <a:r>
              <a:rPr lang="en-US" b="1" dirty="0" smtClean="0"/>
              <a:t>?</a:t>
            </a:r>
            <a:endParaRPr lang="en" b="1" dirty="0"/>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endParaRPr lang="en" dirty="0"/>
          </a:p>
          <a:p>
            <a:pPr lvl="0">
              <a:spcBef>
                <a:spcPts val="0"/>
              </a:spcBef>
              <a:buNone/>
            </a:pPr>
            <a:endParaRPr dirty="0"/>
          </a:p>
        </p:txBody>
      </p:sp>
      <p:cxnSp>
        <p:nvCxnSpPr>
          <p:cNvPr id="4" name="Straight Connector 3"/>
          <p:cNvCxnSpPr/>
          <p:nvPr/>
        </p:nvCxnSpPr>
        <p:spPr>
          <a:xfrm>
            <a:off x="311700" y="2767764"/>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808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55850" y="385590"/>
            <a:ext cx="8520600" cy="572700"/>
          </a:xfrm>
          <a:prstGeom prst="rect">
            <a:avLst/>
          </a:prstGeom>
        </p:spPr>
        <p:txBody>
          <a:bodyPr lIns="91425" tIns="91425" rIns="91425" bIns="91425" anchor="t" anchorCtr="0">
            <a:noAutofit/>
          </a:bodyPr>
          <a:lstStyle/>
          <a:p>
            <a:pPr lvl="0">
              <a:spcBef>
                <a:spcPts val="0"/>
              </a:spcBef>
              <a:buNone/>
            </a:pPr>
            <a:r>
              <a:rPr lang="en" b="1" dirty="0"/>
              <a:t>What is </a:t>
            </a:r>
            <a:r>
              <a:rPr lang="en" b="1" dirty="0" err="1" smtClean="0"/>
              <a:t>FreeSurfer</a:t>
            </a:r>
            <a:r>
              <a:rPr lang="en-US" b="1" dirty="0" smtClean="0"/>
              <a:t>?</a:t>
            </a:r>
            <a:endParaRPr lang="en" b="1" dirty="0"/>
          </a:p>
        </p:txBody>
      </p:sp>
      <p:sp>
        <p:nvSpPr>
          <p:cNvPr id="66" name="Shape 66"/>
          <p:cNvSpPr txBox="1">
            <a:spLocks noGrp="1"/>
          </p:cNvSpPr>
          <p:nvPr>
            <p:ph type="body" idx="1"/>
          </p:nvPr>
        </p:nvSpPr>
        <p:spPr>
          <a:xfrm>
            <a:off x="311700" y="1152475"/>
            <a:ext cx="3614841" cy="3416400"/>
          </a:xfrm>
          <a:prstGeom prst="rect">
            <a:avLst/>
          </a:prstGeom>
        </p:spPr>
        <p:txBody>
          <a:bodyPr lIns="91425" tIns="91425" rIns="91425" bIns="91425" anchor="t" anchorCtr="0">
            <a:noAutofit/>
          </a:bodyPr>
          <a:lstStyle/>
          <a:p>
            <a:pPr marL="285750" lvl="0" indent="-285750">
              <a:spcBef>
                <a:spcPts val="0"/>
              </a:spcBef>
              <a:buFont typeface="Arial" charset="0"/>
              <a:buChar char="•"/>
            </a:pPr>
            <a:r>
              <a:rPr lang="en-US" dirty="0" smtClean="0"/>
              <a:t>Automated reconstruction of cortical surface and anatomical segmentation of brain structures from structural MRI data</a:t>
            </a:r>
          </a:p>
          <a:p>
            <a:pPr marL="285750" lvl="0" indent="-285750">
              <a:spcBef>
                <a:spcPts val="0"/>
              </a:spcBef>
              <a:buFont typeface="Arial" charset="0"/>
              <a:buChar char="•"/>
            </a:pPr>
            <a:r>
              <a:rPr lang="en-US" dirty="0" smtClean="0"/>
              <a:t>Developed by Bruce </a:t>
            </a:r>
            <a:r>
              <a:rPr lang="en-US" dirty="0" err="1" smtClean="0"/>
              <a:t>Fischl</a:t>
            </a:r>
            <a:r>
              <a:rPr lang="en-US" dirty="0" smtClean="0"/>
              <a:t>, Douglas </a:t>
            </a:r>
            <a:r>
              <a:rPr lang="en-US" dirty="0" err="1" smtClean="0"/>
              <a:t>Greve</a:t>
            </a:r>
            <a:r>
              <a:rPr lang="en-US" dirty="0" smtClean="0"/>
              <a:t> and many others at the </a:t>
            </a:r>
            <a:r>
              <a:rPr lang="en-US" dirty="0" err="1" smtClean="0"/>
              <a:t>Martinos</a:t>
            </a:r>
            <a:r>
              <a:rPr lang="en-US" dirty="0" smtClean="0"/>
              <a:t> Center for Biomedical Imaging</a:t>
            </a:r>
            <a:endParaRPr dirty="0"/>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b="26530"/>
          <a:stretch>
            <a:fillRect/>
          </a:stretch>
        </p:blipFill>
        <p:spPr bwMode="auto">
          <a:xfrm>
            <a:off x="4571999" y="224812"/>
            <a:ext cx="1043587" cy="86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7" name="Picture 1" descr="bert.brainmask.aut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8457" y="224812"/>
            <a:ext cx="1043590" cy="83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p:cNvPicPr>
            <a:picLocks noChangeAspect="1" noChangeArrowheads="1"/>
          </p:cNvPicPr>
          <p:nvPr/>
        </p:nvPicPr>
        <p:blipFill>
          <a:blip r:embed="rId5">
            <a:extLst>
              <a:ext uri="{28A0092B-C50C-407E-A947-70E740481C1C}">
                <a14:useLocalDpi xmlns:a14="http://schemas.microsoft.com/office/drawing/2010/main" val="0"/>
              </a:ext>
            </a:extLst>
          </a:blip>
          <a:srcRect l="3819" t="11232" r="4535" b="6396"/>
          <a:stretch>
            <a:fillRect/>
          </a:stretch>
        </p:blipFill>
        <p:spPr bwMode="auto">
          <a:xfrm>
            <a:off x="7972886" y="2062576"/>
            <a:ext cx="1030284" cy="95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3" name="Picture 2" descr="aseg.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76138" y="224812"/>
            <a:ext cx="1043587" cy="8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1273" y="2060379"/>
            <a:ext cx="1047165" cy="95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 name="Picture 9" descr="fb101"/>
          <p:cNvPicPr>
            <a:picLocks noChangeAspect="1" noChangeArrowheads="1"/>
          </p:cNvPicPr>
          <p:nvPr/>
        </p:nvPicPr>
        <p:blipFill>
          <a:blip r:embed="rId8">
            <a:extLst>
              <a:ext uri="{28A0092B-C50C-407E-A947-70E740481C1C}">
                <a14:useLocalDpi xmlns:a14="http://schemas.microsoft.com/office/drawing/2010/main" val="0"/>
              </a:ext>
            </a:extLst>
          </a:blip>
          <a:srcRect l="22368" t="16534" r="7895" b="36407"/>
          <a:stretch>
            <a:fillRect/>
          </a:stretch>
        </p:blipFill>
        <p:spPr bwMode="auto">
          <a:xfrm>
            <a:off x="5705813" y="3773598"/>
            <a:ext cx="1347787" cy="92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1728" y="2060378"/>
            <a:ext cx="1037957" cy="93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 name="Picture 3" descr="l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0146" y="3773598"/>
            <a:ext cx="1360060" cy="92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flipH="1">
            <a:off x="8492631" y="1665642"/>
            <a:ext cx="1" cy="314483"/>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4571996" y="1064035"/>
            <a:ext cx="1038127" cy="523220"/>
          </a:xfrm>
          <a:prstGeom prst="rect">
            <a:avLst/>
          </a:prstGeom>
          <a:noFill/>
          <a:ln>
            <a:solidFill>
              <a:schemeClr val="tx1"/>
            </a:solidFill>
          </a:ln>
        </p:spPr>
        <p:txBody>
          <a:bodyPr wrap="square" rtlCol="0">
            <a:spAutoFit/>
          </a:bodyPr>
          <a:lstStyle/>
          <a:p>
            <a:pPr algn="ctr"/>
            <a:r>
              <a:rPr lang="en-US" b="1" dirty="0" smtClean="0"/>
              <a:t>T1 MPRAGE</a:t>
            </a:r>
            <a:endParaRPr lang="en-US" b="1" dirty="0"/>
          </a:p>
        </p:txBody>
      </p:sp>
      <p:sp>
        <p:nvSpPr>
          <p:cNvPr id="67" name="TextBox 66"/>
          <p:cNvSpPr txBox="1"/>
          <p:nvPr/>
        </p:nvSpPr>
        <p:spPr>
          <a:xfrm>
            <a:off x="6253155" y="1058325"/>
            <a:ext cx="1039492" cy="523220"/>
          </a:xfrm>
          <a:prstGeom prst="rect">
            <a:avLst/>
          </a:prstGeom>
          <a:noFill/>
          <a:ln>
            <a:solidFill>
              <a:schemeClr val="tx1"/>
            </a:solidFill>
          </a:ln>
        </p:spPr>
        <p:txBody>
          <a:bodyPr wrap="square" rtlCol="0">
            <a:spAutoFit/>
          </a:bodyPr>
          <a:lstStyle/>
          <a:p>
            <a:pPr algn="ctr"/>
            <a:r>
              <a:rPr lang="en-US" b="1" dirty="0" smtClean="0"/>
              <a:t>Skull</a:t>
            </a:r>
          </a:p>
          <a:p>
            <a:pPr algn="ctr"/>
            <a:r>
              <a:rPr lang="en-US" b="1" dirty="0" smtClean="0"/>
              <a:t>Stripped</a:t>
            </a:r>
            <a:endParaRPr lang="en-US" b="1" dirty="0"/>
          </a:p>
        </p:txBody>
      </p:sp>
      <p:cxnSp>
        <p:nvCxnSpPr>
          <p:cNvPr id="69" name="Straight Arrow Connector 68"/>
          <p:cNvCxnSpPr/>
          <p:nvPr/>
        </p:nvCxnSpPr>
        <p:spPr>
          <a:xfrm>
            <a:off x="5705813" y="731375"/>
            <a:ext cx="440987" cy="0"/>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7379493" y="731375"/>
            <a:ext cx="440987" cy="0"/>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7972886" y="1058325"/>
            <a:ext cx="1039492" cy="523220"/>
          </a:xfrm>
          <a:prstGeom prst="rect">
            <a:avLst/>
          </a:prstGeom>
          <a:noFill/>
          <a:ln>
            <a:solidFill>
              <a:schemeClr val="tx1"/>
            </a:solidFill>
          </a:ln>
        </p:spPr>
        <p:txBody>
          <a:bodyPr wrap="square" rtlCol="0">
            <a:spAutoFit/>
          </a:bodyPr>
          <a:lstStyle/>
          <a:p>
            <a:pPr algn="ctr"/>
            <a:r>
              <a:rPr lang="en-US" b="1" dirty="0" smtClean="0"/>
              <a:t>Anat.</a:t>
            </a:r>
          </a:p>
          <a:p>
            <a:pPr algn="ctr"/>
            <a:r>
              <a:rPr lang="en-US" b="1" dirty="0" smtClean="0"/>
              <a:t>Labeling</a:t>
            </a:r>
            <a:endParaRPr lang="en-US" b="1" dirty="0"/>
          </a:p>
        </p:txBody>
      </p:sp>
      <p:sp>
        <p:nvSpPr>
          <p:cNvPr id="72" name="TextBox 71"/>
          <p:cNvSpPr txBox="1"/>
          <p:nvPr/>
        </p:nvSpPr>
        <p:spPr>
          <a:xfrm>
            <a:off x="7963678" y="3019197"/>
            <a:ext cx="1039492" cy="523220"/>
          </a:xfrm>
          <a:prstGeom prst="rect">
            <a:avLst/>
          </a:prstGeom>
          <a:noFill/>
          <a:ln>
            <a:solidFill>
              <a:schemeClr val="tx1"/>
            </a:solidFill>
          </a:ln>
        </p:spPr>
        <p:txBody>
          <a:bodyPr wrap="square" rtlCol="0">
            <a:spAutoFit/>
          </a:bodyPr>
          <a:lstStyle/>
          <a:p>
            <a:pPr algn="ctr"/>
            <a:r>
              <a:rPr lang="en-US" b="1" dirty="0" smtClean="0"/>
              <a:t>Intensity</a:t>
            </a:r>
          </a:p>
          <a:p>
            <a:pPr algn="ctr"/>
            <a:r>
              <a:rPr lang="en-US" b="1" dirty="0" smtClean="0"/>
              <a:t>Norm.</a:t>
            </a:r>
            <a:endParaRPr lang="en-US" b="1" dirty="0"/>
          </a:p>
        </p:txBody>
      </p:sp>
      <p:cxnSp>
        <p:nvCxnSpPr>
          <p:cNvPr id="73" name="Straight Arrow Connector 72"/>
          <p:cNvCxnSpPr/>
          <p:nvPr/>
        </p:nvCxnSpPr>
        <p:spPr>
          <a:xfrm flipH="1">
            <a:off x="7399813" y="2633165"/>
            <a:ext cx="440986" cy="0"/>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6240344" y="2992168"/>
            <a:ext cx="1048886" cy="523220"/>
          </a:xfrm>
          <a:prstGeom prst="rect">
            <a:avLst/>
          </a:prstGeom>
          <a:noFill/>
          <a:ln>
            <a:solidFill>
              <a:schemeClr val="tx1"/>
            </a:solidFill>
          </a:ln>
        </p:spPr>
        <p:txBody>
          <a:bodyPr wrap="square" rtlCol="0">
            <a:spAutoFit/>
          </a:bodyPr>
          <a:lstStyle/>
          <a:p>
            <a:pPr algn="ctr"/>
            <a:r>
              <a:rPr lang="en-US" b="1" dirty="0" smtClean="0"/>
              <a:t>WM</a:t>
            </a:r>
          </a:p>
          <a:p>
            <a:pPr algn="ctr"/>
            <a:r>
              <a:rPr lang="en-US" b="1" dirty="0" smtClean="0"/>
              <a:t>Segment.</a:t>
            </a:r>
            <a:endParaRPr lang="en-US" b="1" dirty="0"/>
          </a:p>
        </p:txBody>
      </p:sp>
      <p:cxnSp>
        <p:nvCxnSpPr>
          <p:cNvPr id="78" name="Straight Arrow Connector 77"/>
          <p:cNvCxnSpPr/>
          <p:nvPr/>
        </p:nvCxnSpPr>
        <p:spPr>
          <a:xfrm flipH="1">
            <a:off x="5705813" y="2714445"/>
            <a:ext cx="440986" cy="0"/>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79" name="TextBox 78"/>
          <p:cNvSpPr txBox="1"/>
          <p:nvPr/>
        </p:nvSpPr>
        <p:spPr>
          <a:xfrm>
            <a:off x="4586263" y="2992168"/>
            <a:ext cx="1048886" cy="523220"/>
          </a:xfrm>
          <a:prstGeom prst="rect">
            <a:avLst/>
          </a:prstGeom>
          <a:noFill/>
          <a:ln>
            <a:solidFill>
              <a:schemeClr val="tx1"/>
            </a:solidFill>
          </a:ln>
        </p:spPr>
        <p:txBody>
          <a:bodyPr wrap="square" rtlCol="0">
            <a:spAutoFit/>
          </a:bodyPr>
          <a:lstStyle/>
          <a:p>
            <a:pPr algn="ctr"/>
            <a:r>
              <a:rPr lang="en-US" b="1" dirty="0" smtClean="0"/>
              <a:t>Surf Atlas Reg.</a:t>
            </a:r>
            <a:endParaRPr lang="en-US" b="1" dirty="0"/>
          </a:p>
        </p:txBody>
      </p:sp>
      <p:cxnSp>
        <p:nvCxnSpPr>
          <p:cNvPr id="80" name="Straight Arrow Connector 79"/>
          <p:cNvCxnSpPr/>
          <p:nvPr/>
        </p:nvCxnSpPr>
        <p:spPr>
          <a:xfrm>
            <a:off x="5004221" y="3735991"/>
            <a:ext cx="499415" cy="262405"/>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5713854" y="4679780"/>
            <a:ext cx="1329585" cy="307777"/>
          </a:xfrm>
          <a:prstGeom prst="rect">
            <a:avLst/>
          </a:prstGeom>
          <a:noFill/>
          <a:ln>
            <a:solidFill>
              <a:schemeClr val="tx1"/>
            </a:solidFill>
          </a:ln>
        </p:spPr>
        <p:txBody>
          <a:bodyPr wrap="square" rtlCol="0">
            <a:spAutoFit/>
          </a:bodyPr>
          <a:lstStyle/>
          <a:p>
            <a:pPr algn="ctr"/>
            <a:r>
              <a:rPr lang="en-US" b="1" dirty="0" smtClean="0"/>
              <a:t>Surf Extract.</a:t>
            </a:r>
            <a:endParaRPr lang="en-US" b="1" dirty="0"/>
          </a:p>
        </p:txBody>
      </p:sp>
      <p:sp>
        <p:nvSpPr>
          <p:cNvPr id="82" name="TextBox 81"/>
          <p:cNvSpPr txBox="1"/>
          <p:nvPr/>
        </p:nvSpPr>
        <p:spPr>
          <a:xfrm>
            <a:off x="7580146" y="4692480"/>
            <a:ext cx="1349900" cy="307777"/>
          </a:xfrm>
          <a:prstGeom prst="rect">
            <a:avLst/>
          </a:prstGeom>
          <a:noFill/>
          <a:ln>
            <a:solidFill>
              <a:schemeClr val="tx1"/>
            </a:solidFill>
          </a:ln>
        </p:spPr>
        <p:txBody>
          <a:bodyPr wrap="square" rtlCol="0">
            <a:spAutoFit/>
          </a:bodyPr>
          <a:lstStyle/>
          <a:p>
            <a:pPr algn="ctr"/>
            <a:r>
              <a:rPr lang="en-US" b="1" dirty="0" err="1" smtClean="0"/>
              <a:t>Gyral</a:t>
            </a:r>
            <a:r>
              <a:rPr lang="en-US" b="1" dirty="0" smtClean="0"/>
              <a:t> Labels</a:t>
            </a:r>
            <a:endParaRPr lang="en-US" b="1" dirty="0"/>
          </a:p>
        </p:txBody>
      </p:sp>
      <p:cxnSp>
        <p:nvCxnSpPr>
          <p:cNvPr id="84" name="Straight Arrow Connector 83"/>
          <p:cNvCxnSpPr/>
          <p:nvPr/>
        </p:nvCxnSpPr>
        <p:spPr>
          <a:xfrm>
            <a:off x="7077944" y="4266306"/>
            <a:ext cx="440987" cy="0"/>
          </a:xfrm>
          <a:prstGeom prst="straightConnector1">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155850" y="988228"/>
            <a:ext cx="39442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400780"/>
            <a:ext cx="8520600" cy="572700"/>
          </a:xfrm>
        </p:spPr>
        <p:txBody>
          <a:bodyPr/>
          <a:lstStyle/>
          <a:p>
            <a:r>
              <a:rPr lang="en-US" b="1" dirty="0" smtClean="0"/>
              <a:t>What can I do with </a:t>
            </a:r>
            <a:r>
              <a:rPr lang="en-US" b="1" dirty="0" err="1" smtClean="0"/>
              <a:t>FreeSurfer</a:t>
            </a:r>
            <a:r>
              <a:rPr lang="en-US" b="1" dirty="0" smtClean="0"/>
              <a:t>?</a:t>
            </a:r>
            <a:endParaRPr lang="en-US" b="1" dirty="0"/>
          </a:p>
        </p:txBody>
      </p:sp>
      <p:sp>
        <p:nvSpPr>
          <p:cNvPr id="3" name="Text Placeholder 2"/>
          <p:cNvSpPr>
            <a:spLocks noGrp="1"/>
          </p:cNvSpPr>
          <p:nvPr>
            <p:ph type="body" idx="1"/>
          </p:nvPr>
        </p:nvSpPr>
        <p:spPr>
          <a:xfrm>
            <a:off x="155850" y="1152475"/>
            <a:ext cx="8832300" cy="3596506"/>
          </a:xfrm>
        </p:spPr>
        <p:txBody>
          <a:bodyPr numCol="2"/>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b="1" dirty="0" smtClean="0"/>
              <a:t>Anatomical Preprocessing</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Image intensity normalization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Brain mask extraction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Gray, White, CSF extraction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Motion correction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Image Registration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b="1" dirty="0" smtClean="0"/>
              <a:t>Morphometric Analysis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Thickness, Curvature, Area, Volume</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Cortical Folding</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a:t>
            </a:r>
            <a:r>
              <a:rPr lang="en-US" dirty="0" err="1" smtClean="0"/>
              <a:t>Tractography</a:t>
            </a:r>
            <a:r>
              <a:rPr lang="en-US" dirty="0" smtClean="0"/>
              <a:t> with </a:t>
            </a:r>
            <a:r>
              <a:rPr lang="en-US" b="1" dirty="0" smtClean="0"/>
              <a:t>DTI</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b="1" dirty="0" smtClean="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b="1"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b="1" dirty="0" smtClean="0"/>
              <a:t>fMRI Analysis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performed within subject space</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tools for </a:t>
            </a:r>
            <a:r>
              <a:rPr lang="en-US" b="1" dirty="0" smtClean="0"/>
              <a:t>resting state</a:t>
            </a:r>
            <a:r>
              <a:rPr lang="en-US" dirty="0" smtClean="0"/>
              <a:t> </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built in atlases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b="1" dirty="0" smtClean="0"/>
              <a:t>Longitudinal Analysis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nonbiased template image generation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	</a:t>
            </a:r>
            <a:r>
              <a:rPr lang="en-US" dirty="0" smtClean="0"/>
              <a:t>-- mixed effects GLM modeling tools</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is-IS" dirty="0" smtClean="0"/>
              <a:t>… and much more!</a:t>
            </a:r>
            <a:endParaRPr lang="en-US" dirty="0"/>
          </a:p>
        </p:txBody>
      </p:sp>
      <p:cxnSp>
        <p:nvCxnSpPr>
          <p:cNvPr id="5" name="Straight Connector 4"/>
          <p:cNvCxnSpPr/>
          <p:nvPr/>
        </p:nvCxnSpPr>
        <p:spPr>
          <a:xfrm>
            <a:off x="155850" y="988228"/>
            <a:ext cx="86489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145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5240</TotalTime>
  <Words>2242</Words>
  <Application>Microsoft Macintosh PowerPoint</Application>
  <PresentationFormat>On-screen Show (16:9)</PresentationFormat>
  <Paragraphs>484</Paragraphs>
  <Slides>62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Book Antiqua</vt:lpstr>
      <vt:lpstr>MS PGothic</vt:lpstr>
      <vt:lpstr>ＭＳ Ｐゴシック</vt:lpstr>
      <vt:lpstr>Times New Roman</vt:lpstr>
      <vt:lpstr>ヒラギノ明朝 ProN W3</vt:lpstr>
      <vt:lpstr>Arial</vt:lpstr>
      <vt:lpstr>simple-light-2</vt:lpstr>
      <vt:lpstr>FreeSurfer Tutorial</vt:lpstr>
      <vt:lpstr>Schedule</vt:lpstr>
      <vt:lpstr>Materials &amp; Resources</vt:lpstr>
      <vt:lpstr>Workshop Demographics</vt:lpstr>
      <vt:lpstr>Workshop Demographics</vt:lpstr>
      <vt:lpstr>PowerPoint Presentation</vt:lpstr>
      <vt:lpstr>What is FreeSurfer?</vt:lpstr>
      <vt:lpstr>What is FreeSurfer?</vt:lpstr>
      <vt:lpstr>What can I do with FreeSurfer?</vt:lpstr>
      <vt:lpstr>PowerPoint Presentation</vt:lpstr>
      <vt:lpstr>PowerPoint Presentation</vt:lpstr>
      <vt:lpstr>PowerPoint Presentation</vt:lpstr>
      <vt:lpstr>Pial Surface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Unix Tutorial</vt:lpstr>
      <vt:lpstr>I-nix, U-nix, we-all-nix!</vt:lpstr>
      <vt:lpstr>I-nix, U-nix, we-all-nix!</vt:lpstr>
      <vt:lpstr>Unix :: A Hierarchical File System</vt:lpstr>
      <vt:lpstr>Anatomy of a Command</vt:lpstr>
      <vt:lpstr>I-nix, U-nix, we-all-nix!</vt:lpstr>
      <vt:lpstr>I-nix, U-nix, we-all-nix!</vt:lpstr>
      <vt:lpstr>I-nix, U-nix, we-all-nix!</vt:lpstr>
      <vt:lpstr>Emacs hints</vt:lpstr>
      <vt:lpstr>Emacs hints</vt:lpstr>
      <vt:lpstr>I-nix, U-nix, we-all-nix!</vt:lpstr>
      <vt:lpstr>I-nix, U-nix, we-all-nix!</vt:lpstr>
      <vt:lpstr>I-nix, U-nix, we-all-nix!</vt:lpstr>
      <vt:lpstr>I-nix, U-nix, we-all-nix!</vt:lpstr>
      <vt:lpstr>Standard Installation</vt:lpstr>
      <vt:lpstr>Materials &amp; Resources</vt:lpstr>
      <vt:lpstr>Quick Start Installation</vt:lpstr>
      <vt:lpstr>Quick Start Installation</vt:lpstr>
      <vt:lpstr>Quick Start Installation</vt:lpstr>
      <vt:lpstr>Quick Start Installation</vt:lpstr>
      <vt:lpstr>Alternate Installation</vt:lpstr>
      <vt:lpstr>Alternate Installation</vt:lpstr>
      <vt:lpstr>Alternate Installation</vt:lpstr>
      <vt:lpstr>Alternate Installation</vt:lpstr>
      <vt:lpstr>Alternate Installation</vt:lpstr>
      <vt:lpstr>Extended Installation</vt:lpstr>
      <vt:lpstr>🏄 -💎 →  🖥</vt:lpstr>
      <vt:lpstr>🏄 -💎 →  🖥</vt:lpstr>
      <vt:lpstr>Tutorial Data</vt:lpstr>
      <vt:lpstr>Exercises</vt:lpstr>
      <vt:lpstr>Exercise 1.  Running a Recon</vt:lpstr>
      <vt:lpstr>Exercise 1.  Running a Recon</vt:lpstr>
      <vt:lpstr>Exercise 2.  Running a Recon Batch</vt:lpstr>
      <vt:lpstr>Exercise 3.  QC Summary for Completed Subject</vt:lpstr>
      <vt:lpstr>Exercise 4.  QC Summary for Subject Batch</vt:lpstr>
      <vt:lpstr>Exercise 5. Viewing a Subject’s Results</vt:lpstr>
      <vt:lpstr>PowerPoint Presentation</vt:lpstr>
      <vt:lpstr>PowerPoint Presentation</vt:lpstr>
      <vt:lpstr>PowerPoint Presentation</vt:lpstr>
      <vt:lpstr>Exercise 6. Generate Statistics Files</vt:lpstr>
      <vt:lpstr>Questions?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FreeSurfer Tutorial</dc:title>
  <cp:lastModifiedBy>Shady El Damaty</cp:lastModifiedBy>
  <cp:revision>36</cp:revision>
  <cp:lastPrinted>2016-06-24T17:24:10Z</cp:lastPrinted>
  <dcterms:modified xsi:type="dcterms:W3CDTF">2017-06-25T02:05:00Z</dcterms:modified>
</cp:coreProperties>
</file>